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</p:sldIdLst>
  <p:sldSz cy="5143500" cx="9144000"/>
  <p:notesSz cx="6858000" cy="9144000"/>
  <p:embeddedFontLst>
    <p:embeddedFont>
      <p:font typeface="Poppins"/>
      <p:regular r:id="rId77"/>
      <p:bold r:id="rId78"/>
      <p:italic r:id="rId79"/>
      <p:boldItalic r:id="rId80"/>
    </p:embeddedFont>
    <p:embeddedFont>
      <p:font typeface="Poppins Light"/>
      <p:regular r:id="rId81"/>
      <p:bold r:id="rId82"/>
      <p:italic r:id="rId83"/>
      <p:boldItalic r:id="rId84"/>
    </p:embeddedFont>
    <p:embeddedFont>
      <p:font typeface="Roboto Condensed"/>
      <p:regular r:id="rId85"/>
      <p:bold r:id="rId86"/>
      <p:italic r:id="rId87"/>
      <p:boldItalic r:id="rId88"/>
    </p:embeddedFont>
    <p:embeddedFont>
      <p:font typeface="Poppins Medium"/>
      <p:regular r:id="rId89"/>
      <p:bold r:id="rId90"/>
      <p:italic r:id="rId91"/>
      <p:boldItalic r:id="rId92"/>
    </p:embeddedFont>
    <p:embeddedFont>
      <p:font typeface="Poppins SemiBold"/>
      <p:regular r:id="rId93"/>
      <p:bold r:id="rId94"/>
      <p:italic r:id="rId95"/>
      <p:boldItalic r:id="rId9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9AA0A6"/>
          </p15:clr>
        </p15:guide>
        <p15:guide id="2" orient="horz">
          <p15:clr>
            <a:srgbClr val="9AA0A6"/>
          </p15:clr>
        </p15:guide>
        <p15:guide id="3" pos="5732">
          <p15:clr>
            <a:srgbClr val="9AA0A6"/>
          </p15:clr>
        </p15:guide>
        <p15:guide id="4" orient="horz" pos="28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orient="horz"/>
        <p:guide pos="5732"/>
        <p:guide pos="28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PoppinsLight-boldItalic.fntdata"/><Relationship Id="rId83" Type="http://schemas.openxmlformats.org/officeDocument/2006/relationships/font" Target="fonts/PoppinsLight-italic.fntdata"/><Relationship Id="rId42" Type="http://schemas.openxmlformats.org/officeDocument/2006/relationships/slide" Target="slides/slide36.xml"/><Relationship Id="rId86" Type="http://schemas.openxmlformats.org/officeDocument/2006/relationships/font" Target="fonts/RobotoCondensed-bold.fntdata"/><Relationship Id="rId41" Type="http://schemas.openxmlformats.org/officeDocument/2006/relationships/slide" Target="slides/slide35.xml"/><Relationship Id="rId85" Type="http://schemas.openxmlformats.org/officeDocument/2006/relationships/font" Target="fonts/RobotoCondensed-regular.fntdata"/><Relationship Id="rId44" Type="http://schemas.openxmlformats.org/officeDocument/2006/relationships/slide" Target="slides/slide38.xml"/><Relationship Id="rId88" Type="http://schemas.openxmlformats.org/officeDocument/2006/relationships/font" Target="fonts/RobotoCondensed-boldItalic.fntdata"/><Relationship Id="rId43" Type="http://schemas.openxmlformats.org/officeDocument/2006/relationships/slide" Target="slides/slide37.xml"/><Relationship Id="rId87" Type="http://schemas.openxmlformats.org/officeDocument/2006/relationships/font" Target="fonts/RobotoCondensed-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PoppinsMedium-regular.fntdata"/><Relationship Id="rId80" Type="http://schemas.openxmlformats.org/officeDocument/2006/relationships/font" Target="fonts/Poppins-boldItalic.fntdata"/><Relationship Id="rId82" Type="http://schemas.openxmlformats.org/officeDocument/2006/relationships/font" Target="fonts/PoppinsLight-bold.fntdata"/><Relationship Id="rId81" Type="http://schemas.openxmlformats.org/officeDocument/2006/relationships/font" Target="fonts/PoppinsLight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font" Target="fonts/Poppins-regular.fntdata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Poppins-italic.fntdata"/><Relationship Id="rId34" Type="http://schemas.openxmlformats.org/officeDocument/2006/relationships/slide" Target="slides/slide28.xml"/><Relationship Id="rId78" Type="http://schemas.openxmlformats.org/officeDocument/2006/relationships/font" Target="fonts/Poppins-bold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95" Type="http://schemas.openxmlformats.org/officeDocument/2006/relationships/font" Target="fonts/PoppinsSemiBold-italic.fntdata"/><Relationship Id="rId50" Type="http://schemas.openxmlformats.org/officeDocument/2006/relationships/slide" Target="slides/slide44.xml"/><Relationship Id="rId94" Type="http://schemas.openxmlformats.org/officeDocument/2006/relationships/font" Target="fonts/PoppinsSemiBold-bold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96" Type="http://schemas.openxmlformats.org/officeDocument/2006/relationships/font" Target="fonts/PoppinsSemiBold-boldItalic.fntdata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PoppinsMedium-italic.fntdata"/><Relationship Id="rId90" Type="http://schemas.openxmlformats.org/officeDocument/2006/relationships/font" Target="fonts/PoppinsMedium-bold.fntdata"/><Relationship Id="rId93" Type="http://schemas.openxmlformats.org/officeDocument/2006/relationships/font" Target="fonts/PoppinsSemiBold-regular.fntdata"/><Relationship Id="rId92" Type="http://schemas.openxmlformats.org/officeDocument/2006/relationships/font" Target="fonts/PoppinsMedium-boldItalic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49bfe1fdd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49bfe1fdd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e533d082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e533d082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49f2b9d21_1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49f2b9d21_1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4b36be0a4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4b36be0a4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Someone from the audience had experience with writing their own plugins and custom rules for ESLint?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4b36be0a49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4b36be0a49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bbec44f8f_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3bbec44f8f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e533d0821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fe533d0821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2a60e9d1d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52a60e9d1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52a60e9d1d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52a60e9d1d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9f2b9d21_1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9f2b9d21_1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52a60e9d1d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52a60e9d1d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a60e9d1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2a60e9d1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e533d0821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fe533d0821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52a60e9d1d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52a60e9d1d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2a60e9d1d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52a60e9d1d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4b36be0a4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4b36be0a4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2a60e9d1d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52a60e9d1d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52a60e9d1d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52a60e9d1d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52a60e9d1d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52a60e9d1d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fe533d0821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fe533d0821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fe533d0821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fe533d0821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4b36be0a49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4b36be0a49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2a60e9d1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2a60e9d1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4b36be0a49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4b36be0a49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4b36be0a49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4b36be0a49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b36be0a49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4b36be0a49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52a60e9d1d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52a60e9d1d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5006d8df6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5006d8df6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52a60e9d1d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52a60e9d1d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52a60e9d1d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52a60e9d1d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4b36be0a4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4b36be0a4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4b36be0a49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4b36be0a49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fe533d0821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fe533d0821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2a60e9d1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52a60e9d1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52a60e9d1d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52a60e9d1d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52a60e9d1d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52a60e9d1d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52a60e9d1d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52a60e9d1d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52a60e9d1d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52a60e9d1d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52a60e9d1d_0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52a60e9d1d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4b36be0a49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4b36be0a49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fe7e011eb5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fe7e011eb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fe7e011eb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fe7e011eb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fe7e011eb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fe7e011eb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52a60e9d1d_3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52a60e9d1d_3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2a60e9d1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2a60e9d1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52a60e9d1d_3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52a60e9d1d_3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52a60e9d1d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52a60e9d1d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fe7e011eb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fe7e011eb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fe7e011eb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fe7e011eb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52a60e9d1d_3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52a60e9d1d_3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52a60e9d1d_3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52a60e9d1d_3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fe7e011eb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fe7e011eb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fe7e011eb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fe7e011eb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fe7e011eb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fe7e011eb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52a60e9d1d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152a60e9d1d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52a60e9d1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52a60e9d1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4b36be0a49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4b36be0a49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52a60e9d1d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52a60e9d1d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52a60e9d1d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52a60e9d1d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52a60e9d1d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52a60e9d1d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4b36be0a49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4b36be0a49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4b36be0a49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4b36be0a49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48a2bd0e06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48a2bd0e06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52a60e9d1d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152a60e9d1d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152a60e9d1d_3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152a60e9d1d_3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fe533d0821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fe533d0821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2a60e9d1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2a60e9d1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fe7e011e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fe7e011e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2a60e9d1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2a60e9d1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fe533d0821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fe533d0821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311700" y="2770200"/>
            <a:ext cx="4909200" cy="12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Font typeface="Poppins SemiBold"/>
              <a:buNone/>
              <a:defRPr sz="3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294450" y="4081100"/>
            <a:ext cx="42057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subTitle"/>
          </p:nvPr>
        </p:nvSpPr>
        <p:spPr>
          <a:xfrm>
            <a:off x="7576050" y="431554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 type="title">
  <p:cSld name="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idx="1" type="subTitle"/>
          </p:nvPr>
        </p:nvSpPr>
        <p:spPr>
          <a:xfrm>
            <a:off x="311700" y="270000"/>
            <a:ext cx="8412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SemiBold"/>
              <a:buNone/>
              <a:defRPr sz="2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" name="Google Shape;47;p12"/>
          <p:cNvSpPr txBox="1"/>
          <p:nvPr>
            <p:ph idx="2" type="body"/>
          </p:nvPr>
        </p:nvSpPr>
        <p:spPr>
          <a:xfrm>
            <a:off x="311700" y="1659975"/>
            <a:ext cx="3468300" cy="32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WHITE PAGE">
  <p:cSld name="TITLE_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idx="1" type="subTitle"/>
          </p:nvPr>
        </p:nvSpPr>
        <p:spPr>
          <a:xfrm>
            <a:off x="311700" y="270000"/>
            <a:ext cx="8412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SemiBold"/>
              <a:buNone/>
              <a:defRPr sz="2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" name="Google Shape;50;p13"/>
          <p:cNvSpPr txBox="1"/>
          <p:nvPr>
            <p:ph idx="2" type="body"/>
          </p:nvPr>
        </p:nvSpPr>
        <p:spPr>
          <a:xfrm>
            <a:off x="311700" y="1659975"/>
            <a:ext cx="3468300" cy="32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1" name="Google Shape;51;p13"/>
          <p:cNvSpPr txBox="1"/>
          <p:nvPr/>
        </p:nvSpPr>
        <p:spPr>
          <a:xfrm>
            <a:off x="8637905" y="4873500"/>
            <a:ext cx="1944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311700" y="4873500"/>
            <a:ext cx="6599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Veriff, Confidential &amp; Proprietary</a:t>
            </a:r>
            <a:endParaRPr sz="7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rgbClr val="392F4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311700" y="270000"/>
            <a:ext cx="8412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500"/>
              <a:buFont typeface="Poppins SemiBold"/>
              <a:buNone/>
              <a:defRPr sz="2500">
                <a:solidFill>
                  <a:srgbClr val="B5A8C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2" type="body"/>
          </p:nvPr>
        </p:nvSpPr>
        <p:spPr>
          <a:xfrm>
            <a:off x="311700" y="1260000"/>
            <a:ext cx="4188300" cy="3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●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○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■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●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○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■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●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○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1200"/>
              <a:buFont typeface="Poppins"/>
              <a:buChar char="■"/>
              <a:defRPr sz="12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" name="Google Shape;56;p14"/>
          <p:cNvSpPr txBox="1"/>
          <p:nvPr/>
        </p:nvSpPr>
        <p:spPr>
          <a:xfrm>
            <a:off x="8637905" y="4873500"/>
            <a:ext cx="1944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7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700">
              <a:solidFill>
                <a:srgbClr val="B5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311700" y="4873500"/>
            <a:ext cx="6599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5A8C4"/>
                </a:solidFill>
                <a:latin typeface="Poppins"/>
                <a:ea typeface="Poppins"/>
                <a:cs typeface="Poppins"/>
                <a:sym typeface="Poppins"/>
              </a:rPr>
              <a:t>Veriff, Confidential &amp; Proprietary</a:t>
            </a:r>
            <a:endParaRPr sz="700">
              <a:solidFill>
                <a:srgbClr val="B5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idx="1" type="subTitle"/>
          </p:nvPr>
        </p:nvSpPr>
        <p:spPr>
          <a:xfrm>
            <a:off x="311700" y="270000"/>
            <a:ext cx="8412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SemiBold"/>
              <a:buNone/>
              <a:defRPr sz="2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A8C4"/>
              </a:buClr>
              <a:buSzPts val="2800"/>
              <a:buNone/>
              <a:defRPr sz="2800">
                <a:solidFill>
                  <a:srgbClr val="B5A8C4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2" type="body"/>
          </p:nvPr>
        </p:nvSpPr>
        <p:spPr>
          <a:xfrm>
            <a:off x="311700" y="1845250"/>
            <a:ext cx="3468300" cy="30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●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○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■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●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○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■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●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○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"/>
              <a:buChar char="■"/>
              <a:defRPr sz="1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8637905" y="4873500"/>
            <a:ext cx="1944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sz="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311700" y="4873500"/>
            <a:ext cx="6599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Veriff, Confidential &amp; Proprietary</a:t>
            </a:r>
            <a:endParaRPr sz="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Message Short">
  <p:cSld name="CUSTOM_1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809400" y="1260000"/>
            <a:ext cx="75252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88" name="Google Shape;88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Message Long">
  <p:cSld name="CUSTOM_1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type="title"/>
          </p:nvPr>
        </p:nvSpPr>
        <p:spPr>
          <a:xfrm>
            <a:off x="809400" y="1260000"/>
            <a:ext cx="75252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Font typeface="Poppins SemiBold"/>
              <a:buNone/>
              <a:defRPr sz="3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500"/>
              <a:buFont typeface="Roboto Condensed"/>
              <a:buNone/>
              <a:defRPr b="1"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Simple">
  <p:cSld name="CUSTOM_1_1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311700" y="270000"/>
            <a:ext cx="3917700" cy="12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Poppins SemiBold"/>
              <a:buNone/>
              <a:defRPr sz="3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294450" y="1966450"/>
            <a:ext cx="3935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idx="2" type="subTitle"/>
          </p:nvPr>
        </p:nvSpPr>
        <p:spPr>
          <a:xfrm>
            <a:off x="311700" y="431554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Medium">
  <p:cSld name="CUSTOM_1_1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270000"/>
            <a:ext cx="3917700" cy="12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Poppins SemiBold"/>
              <a:buNone/>
              <a:defRPr sz="3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" type="subTitle"/>
          </p:nvPr>
        </p:nvSpPr>
        <p:spPr>
          <a:xfrm>
            <a:off x="294450" y="1966450"/>
            <a:ext cx="3935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22" name="Google Shape;22;p6"/>
          <p:cNvSpPr txBox="1"/>
          <p:nvPr>
            <p:ph idx="2" type="subTitle"/>
          </p:nvPr>
        </p:nvSpPr>
        <p:spPr>
          <a:xfrm>
            <a:off x="311700" y="431554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3" type="subTitle"/>
          </p:nvPr>
        </p:nvSpPr>
        <p:spPr>
          <a:xfrm>
            <a:off x="311700" y="310509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4" type="body"/>
          </p:nvPr>
        </p:nvSpPr>
        <p:spPr>
          <a:xfrm>
            <a:off x="2478600" y="3105100"/>
            <a:ext cx="20214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●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○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■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●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○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■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●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○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■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Advanced">
  <p:cSld name="CUSTOM_1_1_1_1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311700" y="270000"/>
            <a:ext cx="3917700" cy="12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Poppins SemiBold"/>
              <a:buNone/>
              <a:defRPr sz="3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" type="subTitle"/>
          </p:nvPr>
        </p:nvSpPr>
        <p:spPr>
          <a:xfrm>
            <a:off x="294450" y="1966450"/>
            <a:ext cx="3935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Medium"/>
              <a:buNone/>
              <a:defRPr sz="16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28" name="Google Shape;28;p7"/>
          <p:cNvSpPr txBox="1"/>
          <p:nvPr>
            <p:ph idx="2" type="subTitle"/>
          </p:nvPr>
        </p:nvSpPr>
        <p:spPr>
          <a:xfrm>
            <a:off x="311700" y="431554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3" type="subTitle"/>
          </p:nvPr>
        </p:nvSpPr>
        <p:spPr>
          <a:xfrm>
            <a:off x="311700" y="310509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4" type="body"/>
          </p:nvPr>
        </p:nvSpPr>
        <p:spPr>
          <a:xfrm>
            <a:off x="2478600" y="3105100"/>
            <a:ext cx="20214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●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○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2921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■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2921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●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2921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○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2921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■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2921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●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2921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○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2921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Char char="■"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5" type="subTitle"/>
          </p:nvPr>
        </p:nvSpPr>
        <p:spPr>
          <a:xfrm>
            <a:off x="4866450" y="1966450"/>
            <a:ext cx="3935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">
  <p:cSld name="CUSTOM_1_1_1_1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11700" y="270000"/>
            <a:ext cx="3917700" cy="12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Poppins SemiBold"/>
              <a:buNone/>
              <a:defRPr sz="3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subTitle"/>
          </p:nvPr>
        </p:nvSpPr>
        <p:spPr>
          <a:xfrm>
            <a:off x="294450" y="1966450"/>
            <a:ext cx="3935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Medium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 Light"/>
              <a:buNone/>
              <a:defRPr sz="16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2" type="subTitle"/>
          </p:nvPr>
        </p:nvSpPr>
        <p:spPr>
          <a:xfrm>
            <a:off x="311700" y="3105099"/>
            <a:ext cx="12669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Light"/>
              <a:buNone/>
              <a:defRPr sz="10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3" type="body"/>
          </p:nvPr>
        </p:nvSpPr>
        <p:spPr>
          <a:xfrm>
            <a:off x="2478600" y="3105100"/>
            <a:ext cx="20214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●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○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■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●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○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■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●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○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Light"/>
              <a:buChar char="■"/>
              <a:defRPr sz="800"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4" type="subTitle"/>
          </p:nvPr>
        </p:nvSpPr>
        <p:spPr>
          <a:xfrm>
            <a:off x="4866450" y="1966450"/>
            <a:ext cx="3935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"/>
              <a:buNone/>
              <a:defRPr sz="10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" type="title">
  <p:cSld name="TITL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idx="1" type="subTitle"/>
          </p:nvPr>
        </p:nvSpPr>
        <p:spPr>
          <a:xfrm>
            <a:off x="311700" y="270000"/>
            <a:ext cx="84123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SemiBold"/>
              <a:buNone/>
              <a:defRPr sz="2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Google Shape;42;p10"/>
          <p:cNvSpPr txBox="1"/>
          <p:nvPr>
            <p:ph idx="2" type="body"/>
          </p:nvPr>
        </p:nvSpPr>
        <p:spPr>
          <a:xfrm>
            <a:off x="311700" y="1659975"/>
            <a:ext cx="3468300" cy="32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70">
          <p15:clr>
            <a:srgbClr val="EA4335"/>
          </p15:clr>
        </p15:guide>
        <p15:guide id="2" pos="196">
          <p15:clr>
            <a:srgbClr val="EA4335"/>
          </p15:clr>
        </p15:guide>
        <p15:guide id="3" pos="5564">
          <p15:clr>
            <a:srgbClr val="EA4335"/>
          </p15:clr>
        </p15:guide>
        <p15:guide id="4" pos="567">
          <p15:clr>
            <a:srgbClr val="EA4335"/>
          </p15:clr>
        </p15:guide>
        <p15:guide id="5" pos="651">
          <p15:clr>
            <a:srgbClr val="EA4335"/>
          </p15:clr>
        </p15:guide>
        <p15:guide id="6" pos="1020">
          <p15:clr>
            <a:srgbClr val="EA4335"/>
          </p15:clr>
        </p15:guide>
        <p15:guide id="7" pos="1106">
          <p15:clr>
            <a:srgbClr val="EA4335"/>
          </p15:clr>
        </p15:guide>
        <p15:guide id="8" pos="1474">
          <p15:clr>
            <a:srgbClr val="EA4335"/>
          </p15:clr>
        </p15:guide>
        <p15:guide id="9" pos="1561">
          <p15:clr>
            <a:srgbClr val="EA4335"/>
          </p15:clr>
        </p15:guide>
        <p15:guide id="10" pos="1928">
          <p15:clr>
            <a:srgbClr val="EA4335"/>
          </p15:clr>
        </p15:guide>
        <p15:guide id="11" pos="2016">
          <p15:clr>
            <a:srgbClr val="EA4335"/>
          </p15:clr>
        </p15:guide>
        <p15:guide id="12" pos="2381">
          <p15:clr>
            <a:srgbClr val="EA4335"/>
          </p15:clr>
        </p15:guide>
        <p15:guide id="13" pos="2471">
          <p15:clr>
            <a:srgbClr val="EA4335"/>
          </p15:clr>
        </p15:guide>
        <p15:guide id="14" pos="2835">
          <p15:clr>
            <a:srgbClr val="EA4335"/>
          </p15:clr>
        </p15:guide>
        <p15:guide id="15" pos="2925">
          <p15:clr>
            <a:srgbClr val="EA4335"/>
          </p15:clr>
        </p15:guide>
        <p15:guide id="16" pos="3289">
          <p15:clr>
            <a:srgbClr val="EA4335"/>
          </p15:clr>
        </p15:guide>
        <p15:guide id="17" pos="3379">
          <p15:clr>
            <a:srgbClr val="EA4335"/>
          </p15:clr>
        </p15:guide>
        <p15:guide id="18" pos="3744">
          <p15:clr>
            <a:srgbClr val="EA4335"/>
          </p15:clr>
        </p15:guide>
        <p15:guide id="19" pos="3832">
          <p15:clr>
            <a:srgbClr val="EA4335"/>
          </p15:clr>
        </p15:guide>
        <p15:guide id="20" pos="4199">
          <p15:clr>
            <a:srgbClr val="EA4335"/>
          </p15:clr>
        </p15:guide>
        <p15:guide id="21" pos="4286">
          <p15:clr>
            <a:srgbClr val="EA4335"/>
          </p15:clr>
        </p15:guide>
        <p15:guide id="22" pos="4654">
          <p15:clr>
            <a:srgbClr val="EA4335"/>
          </p15:clr>
        </p15:guide>
        <p15:guide id="23" pos="4740">
          <p15:clr>
            <a:srgbClr val="EA4335"/>
          </p15:clr>
        </p15:guide>
        <p15:guide id="24" pos="5106">
          <p15:clr>
            <a:srgbClr val="EA4335"/>
          </p15:clr>
        </p15:guide>
        <p15:guide id="25" pos="5193">
          <p15:clr>
            <a:srgbClr val="EA4335"/>
          </p15:clr>
        </p15:guide>
        <p15:guide id="26" orient="horz" pos="3070">
          <p15:clr>
            <a:srgbClr val="EA4335"/>
          </p15:clr>
        </p15:guide>
        <p15:guide id="27" orient="horz" pos="794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70">
          <p15:clr>
            <a:srgbClr val="EA4335"/>
          </p15:clr>
        </p15:guide>
        <p15:guide id="2" pos="196">
          <p15:clr>
            <a:srgbClr val="EA4335"/>
          </p15:clr>
        </p15:guide>
        <p15:guide id="3" pos="5564">
          <p15:clr>
            <a:srgbClr val="EA4335"/>
          </p15:clr>
        </p15:guide>
        <p15:guide id="4" pos="567">
          <p15:clr>
            <a:srgbClr val="EA4335"/>
          </p15:clr>
        </p15:guide>
        <p15:guide id="5" pos="651">
          <p15:clr>
            <a:srgbClr val="EA4335"/>
          </p15:clr>
        </p15:guide>
        <p15:guide id="6" pos="1020">
          <p15:clr>
            <a:srgbClr val="EA4335"/>
          </p15:clr>
        </p15:guide>
        <p15:guide id="7" pos="1106">
          <p15:clr>
            <a:srgbClr val="EA4335"/>
          </p15:clr>
        </p15:guide>
        <p15:guide id="8" pos="1474">
          <p15:clr>
            <a:srgbClr val="EA4335"/>
          </p15:clr>
        </p15:guide>
        <p15:guide id="9" pos="1561">
          <p15:clr>
            <a:srgbClr val="EA4335"/>
          </p15:clr>
        </p15:guide>
        <p15:guide id="10" pos="1928">
          <p15:clr>
            <a:srgbClr val="EA4335"/>
          </p15:clr>
        </p15:guide>
        <p15:guide id="11" pos="2016">
          <p15:clr>
            <a:srgbClr val="EA4335"/>
          </p15:clr>
        </p15:guide>
        <p15:guide id="12" pos="2381">
          <p15:clr>
            <a:srgbClr val="EA4335"/>
          </p15:clr>
        </p15:guide>
        <p15:guide id="13" pos="2471">
          <p15:clr>
            <a:srgbClr val="EA4335"/>
          </p15:clr>
        </p15:guide>
        <p15:guide id="14" pos="2835">
          <p15:clr>
            <a:srgbClr val="EA4335"/>
          </p15:clr>
        </p15:guide>
        <p15:guide id="15" pos="2925">
          <p15:clr>
            <a:srgbClr val="EA4335"/>
          </p15:clr>
        </p15:guide>
        <p15:guide id="16" pos="3289">
          <p15:clr>
            <a:srgbClr val="EA4335"/>
          </p15:clr>
        </p15:guide>
        <p15:guide id="17" pos="3379">
          <p15:clr>
            <a:srgbClr val="EA4335"/>
          </p15:clr>
        </p15:guide>
        <p15:guide id="18" pos="3744">
          <p15:clr>
            <a:srgbClr val="EA4335"/>
          </p15:clr>
        </p15:guide>
        <p15:guide id="19" pos="3832">
          <p15:clr>
            <a:srgbClr val="EA4335"/>
          </p15:clr>
        </p15:guide>
        <p15:guide id="20" pos="4199">
          <p15:clr>
            <a:srgbClr val="EA4335"/>
          </p15:clr>
        </p15:guide>
        <p15:guide id="21" pos="4286">
          <p15:clr>
            <a:srgbClr val="EA4335"/>
          </p15:clr>
        </p15:guide>
        <p15:guide id="22" pos="4654">
          <p15:clr>
            <a:srgbClr val="EA4335"/>
          </p15:clr>
        </p15:guide>
        <p15:guide id="23" pos="4740">
          <p15:clr>
            <a:srgbClr val="EA4335"/>
          </p15:clr>
        </p15:guide>
        <p15:guide id="24" pos="5106">
          <p15:clr>
            <a:srgbClr val="EA4335"/>
          </p15:clr>
        </p15:guide>
        <p15:guide id="25" pos="5193">
          <p15:clr>
            <a:srgbClr val="EA4335"/>
          </p15:clr>
        </p15:guide>
        <p15:guide id="26" orient="horz" pos="3070">
          <p15:clr>
            <a:srgbClr val="EA4335"/>
          </p15:clr>
        </p15:guide>
        <p15:guide id="27" orient="horz" pos="79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3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8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0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36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Relationship Id="rId4" Type="http://schemas.openxmlformats.org/officeDocument/2006/relationships/hyperlink" Target="https://babel.dev/" TargetMode="External"/><Relationship Id="rId5" Type="http://schemas.openxmlformats.org/officeDocument/2006/relationships/hyperlink" Target="https://eslint.org/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8.gif"/><Relationship Id="rId6" Type="http://schemas.openxmlformats.org/officeDocument/2006/relationships/image" Target="../media/image49.gif"/><Relationship Id="rId7" Type="http://schemas.openxmlformats.org/officeDocument/2006/relationships/image" Target="../media/image47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8.gif"/><Relationship Id="rId6" Type="http://schemas.openxmlformats.org/officeDocument/2006/relationships/image" Target="../media/image49.gif"/><Relationship Id="rId7" Type="http://schemas.openxmlformats.org/officeDocument/2006/relationships/image" Target="../media/image47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8.gif"/><Relationship Id="rId6" Type="http://schemas.openxmlformats.org/officeDocument/2006/relationships/image" Target="../media/image49.gif"/><Relationship Id="rId7" Type="http://schemas.openxmlformats.org/officeDocument/2006/relationships/image" Target="../media/image47.gif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8.gif"/><Relationship Id="rId6" Type="http://schemas.openxmlformats.org/officeDocument/2006/relationships/image" Target="../media/image49.gif"/><Relationship Id="rId7" Type="http://schemas.openxmlformats.org/officeDocument/2006/relationships/image" Target="../media/image47.gif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53.png"/><Relationship Id="rId6" Type="http://schemas.openxmlformats.org/officeDocument/2006/relationships/image" Target="../media/image5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6"/>
          <p:cNvPicPr preferRelativeResize="0"/>
          <p:nvPr/>
        </p:nvPicPr>
        <p:blipFill rotWithShape="1">
          <a:blip r:embed="rId3">
            <a:alphaModFix/>
          </a:blip>
          <a:srcRect b="9387" l="0" r="23902" t="0"/>
          <a:stretch/>
        </p:blipFill>
        <p:spPr>
          <a:xfrm>
            <a:off x="4644000" y="161100"/>
            <a:ext cx="4188298" cy="373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/>
          <p:nvPr>
            <p:ph idx="1" type="subTitle"/>
          </p:nvPr>
        </p:nvSpPr>
        <p:spPr>
          <a:xfrm>
            <a:off x="293850" y="3812575"/>
            <a:ext cx="4842000" cy="37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Bogdan Bashev - Staff Quality Engineer</a:t>
            </a:r>
            <a:endParaRPr sz="16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6" name="Google Shape;106;p26"/>
          <p:cNvSpPr txBox="1"/>
          <p:nvPr>
            <p:ph type="title"/>
          </p:nvPr>
        </p:nvSpPr>
        <p:spPr>
          <a:xfrm>
            <a:off x="271950" y="1798963"/>
            <a:ext cx="4413300" cy="125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Your ESLint — your (custom) rules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7" name="Google Shape;107;p26"/>
          <p:cNvSpPr txBox="1"/>
          <p:nvPr>
            <p:ph idx="2" type="subTitle"/>
          </p:nvPr>
        </p:nvSpPr>
        <p:spPr>
          <a:xfrm>
            <a:off x="5905400" y="3518200"/>
            <a:ext cx="2964600" cy="53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 TallinnJS, </a:t>
            </a:r>
            <a:r>
              <a:rPr lang="en-GB">
                <a:solidFill>
                  <a:schemeClr val="lt1"/>
                </a:solidFill>
              </a:rPr>
              <a:t>13 </a:t>
            </a:r>
            <a:r>
              <a:rPr lang="en-GB">
                <a:solidFill>
                  <a:schemeClr val="lt1"/>
                </a:solidFill>
              </a:rPr>
              <a:t>September</a:t>
            </a:r>
            <a:r>
              <a:rPr lang="en-GB">
                <a:solidFill>
                  <a:schemeClr val="lt1"/>
                </a:solidFill>
              </a:rPr>
              <a:t> 2022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08" name="Google Shape;108;p26"/>
          <p:cNvGrpSpPr/>
          <p:nvPr/>
        </p:nvGrpSpPr>
        <p:grpSpPr>
          <a:xfrm>
            <a:off x="271956" y="161100"/>
            <a:ext cx="3257620" cy="883950"/>
            <a:chOff x="2926756" y="2050175"/>
            <a:chExt cx="3257620" cy="883950"/>
          </a:xfrm>
        </p:grpSpPr>
        <p:pic>
          <p:nvPicPr>
            <p:cNvPr id="109" name="Google Shape;109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00425" y="2050175"/>
              <a:ext cx="883950" cy="8839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" name="Google Shape;110;p26"/>
            <p:cNvGrpSpPr/>
            <p:nvPr/>
          </p:nvGrpSpPr>
          <p:grpSpPr>
            <a:xfrm>
              <a:off x="2926756" y="2190199"/>
              <a:ext cx="2257451" cy="722130"/>
              <a:chOff x="238125" y="2162325"/>
              <a:chExt cx="5166975" cy="1652850"/>
            </a:xfrm>
          </p:grpSpPr>
          <p:sp>
            <p:nvSpPr>
              <p:cNvPr id="111" name="Google Shape;111;p26"/>
              <p:cNvSpPr/>
              <p:nvPr/>
            </p:nvSpPr>
            <p:spPr>
              <a:xfrm>
                <a:off x="238125" y="2667950"/>
                <a:ext cx="1185550" cy="1125700"/>
              </a:xfrm>
              <a:custGeom>
                <a:rect b="b" l="l" r="r" t="t"/>
                <a:pathLst>
                  <a:path extrusionOk="0" h="45028" w="47422">
                    <a:moveTo>
                      <a:pt x="0" y="0"/>
                    </a:moveTo>
                    <a:lnTo>
                      <a:pt x="18020" y="45028"/>
                    </a:lnTo>
                    <a:lnTo>
                      <a:pt x="30327" y="45028"/>
                    </a:lnTo>
                    <a:lnTo>
                      <a:pt x="47422" y="0"/>
                    </a:lnTo>
                    <a:lnTo>
                      <a:pt x="34527" y="0"/>
                    </a:lnTo>
                    <a:cubicBezTo>
                      <a:pt x="27176" y="21275"/>
                      <a:pt x="25118" y="28080"/>
                      <a:pt x="24257" y="33750"/>
                    </a:cubicBezTo>
                    <a:cubicBezTo>
                      <a:pt x="23249" y="28668"/>
                      <a:pt x="20939" y="21695"/>
                      <a:pt x="13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26"/>
              <p:cNvSpPr/>
              <p:nvPr/>
            </p:nvSpPr>
            <p:spPr>
              <a:xfrm>
                <a:off x="1427325" y="2644325"/>
                <a:ext cx="1166675" cy="1170850"/>
              </a:xfrm>
              <a:custGeom>
                <a:rect b="b" l="l" r="r" t="t"/>
                <a:pathLst>
                  <a:path extrusionOk="0" h="46834" w="46667">
                    <a:moveTo>
                      <a:pt x="23082" y="9808"/>
                    </a:moveTo>
                    <a:cubicBezTo>
                      <a:pt x="29151" y="9808"/>
                      <a:pt x="33499" y="13525"/>
                      <a:pt x="33751" y="18776"/>
                    </a:cubicBezTo>
                    <a:lnTo>
                      <a:pt x="12056" y="18776"/>
                    </a:lnTo>
                    <a:cubicBezTo>
                      <a:pt x="12476" y="13525"/>
                      <a:pt x="17012" y="9808"/>
                      <a:pt x="23082" y="9808"/>
                    </a:cubicBezTo>
                    <a:close/>
                    <a:moveTo>
                      <a:pt x="23082" y="0"/>
                    </a:moveTo>
                    <a:cubicBezTo>
                      <a:pt x="9578" y="0"/>
                      <a:pt x="1" y="10081"/>
                      <a:pt x="1" y="23585"/>
                    </a:cubicBezTo>
                    <a:cubicBezTo>
                      <a:pt x="1" y="37530"/>
                      <a:pt x="9914" y="46834"/>
                      <a:pt x="23754" y="46834"/>
                    </a:cubicBezTo>
                    <a:cubicBezTo>
                      <a:pt x="32554" y="46834"/>
                      <a:pt x="40072" y="42235"/>
                      <a:pt x="43643" y="35682"/>
                    </a:cubicBezTo>
                    <a:lnTo>
                      <a:pt x="34612" y="30747"/>
                    </a:lnTo>
                    <a:cubicBezTo>
                      <a:pt x="32827" y="34275"/>
                      <a:pt x="29151" y="36774"/>
                      <a:pt x="23838" y="36774"/>
                    </a:cubicBezTo>
                    <a:cubicBezTo>
                      <a:pt x="17600" y="36774"/>
                      <a:pt x="12728" y="32805"/>
                      <a:pt x="12140" y="27302"/>
                    </a:cubicBezTo>
                    <a:lnTo>
                      <a:pt x="46058" y="27302"/>
                    </a:lnTo>
                    <a:cubicBezTo>
                      <a:pt x="46667" y="9220"/>
                      <a:pt x="36670" y="0"/>
                      <a:pt x="230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26"/>
              <p:cNvSpPr/>
              <p:nvPr/>
            </p:nvSpPr>
            <p:spPr>
              <a:xfrm>
                <a:off x="3492850" y="2667950"/>
                <a:ext cx="303500" cy="1125700"/>
              </a:xfrm>
              <a:custGeom>
                <a:rect b="b" l="l" r="r" t="t"/>
                <a:pathLst>
                  <a:path extrusionOk="0" h="45028" w="12140">
                    <a:moveTo>
                      <a:pt x="1" y="0"/>
                    </a:moveTo>
                    <a:lnTo>
                      <a:pt x="1" y="45028"/>
                    </a:lnTo>
                    <a:lnTo>
                      <a:pt x="12140" y="45028"/>
                    </a:lnTo>
                    <a:lnTo>
                      <a:pt x="12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26"/>
              <p:cNvSpPr/>
              <p:nvPr/>
            </p:nvSpPr>
            <p:spPr>
              <a:xfrm>
                <a:off x="3932850" y="2162325"/>
                <a:ext cx="1472250" cy="1631325"/>
              </a:xfrm>
              <a:custGeom>
                <a:rect b="b" l="l" r="r" t="t"/>
                <a:pathLst>
                  <a:path extrusionOk="0" h="65253" w="58890">
                    <a:moveTo>
                      <a:pt x="21380" y="1"/>
                    </a:moveTo>
                    <a:cubicBezTo>
                      <a:pt x="13337" y="1"/>
                      <a:pt x="5314" y="4306"/>
                      <a:pt x="5314" y="17033"/>
                    </a:cubicBezTo>
                    <a:lnTo>
                      <a:pt x="5314" y="20225"/>
                    </a:lnTo>
                    <a:lnTo>
                      <a:pt x="0" y="20225"/>
                    </a:lnTo>
                    <a:lnTo>
                      <a:pt x="0" y="29781"/>
                    </a:lnTo>
                    <a:lnTo>
                      <a:pt x="5314" y="29781"/>
                    </a:lnTo>
                    <a:lnTo>
                      <a:pt x="5314" y="65253"/>
                    </a:lnTo>
                    <a:lnTo>
                      <a:pt x="17432" y="65253"/>
                    </a:lnTo>
                    <a:lnTo>
                      <a:pt x="17432" y="29781"/>
                    </a:lnTo>
                    <a:lnTo>
                      <a:pt x="35136" y="29781"/>
                    </a:lnTo>
                    <a:lnTo>
                      <a:pt x="35136" y="65253"/>
                    </a:lnTo>
                    <a:lnTo>
                      <a:pt x="47275" y="65253"/>
                    </a:lnTo>
                    <a:lnTo>
                      <a:pt x="47275" y="29781"/>
                    </a:lnTo>
                    <a:lnTo>
                      <a:pt x="58889" y="29781"/>
                    </a:lnTo>
                    <a:lnTo>
                      <a:pt x="58889" y="20225"/>
                    </a:lnTo>
                    <a:lnTo>
                      <a:pt x="47275" y="20225"/>
                    </a:lnTo>
                    <a:lnTo>
                      <a:pt x="47275" y="18755"/>
                    </a:lnTo>
                    <a:cubicBezTo>
                      <a:pt x="46582" y="12308"/>
                      <a:pt x="49145" y="10229"/>
                      <a:pt x="53513" y="10229"/>
                    </a:cubicBezTo>
                    <a:cubicBezTo>
                      <a:pt x="55130" y="10229"/>
                      <a:pt x="56999" y="10502"/>
                      <a:pt x="58889" y="11006"/>
                    </a:cubicBezTo>
                    <a:lnTo>
                      <a:pt x="58889" y="1198"/>
                    </a:lnTo>
                    <a:cubicBezTo>
                      <a:pt x="56831" y="505"/>
                      <a:pt x="54017" y="1"/>
                      <a:pt x="51203" y="1"/>
                    </a:cubicBezTo>
                    <a:cubicBezTo>
                      <a:pt x="43159" y="1"/>
                      <a:pt x="35136" y="4306"/>
                      <a:pt x="35136" y="17033"/>
                    </a:cubicBezTo>
                    <a:lnTo>
                      <a:pt x="35136" y="20225"/>
                    </a:lnTo>
                    <a:lnTo>
                      <a:pt x="17432" y="20225"/>
                    </a:lnTo>
                    <a:lnTo>
                      <a:pt x="17432" y="18755"/>
                    </a:lnTo>
                    <a:cubicBezTo>
                      <a:pt x="16760" y="12308"/>
                      <a:pt x="19322" y="10229"/>
                      <a:pt x="23669" y="10229"/>
                    </a:cubicBezTo>
                    <a:cubicBezTo>
                      <a:pt x="25308" y="10229"/>
                      <a:pt x="27177" y="10502"/>
                      <a:pt x="29067" y="11006"/>
                    </a:cubicBezTo>
                    <a:lnTo>
                      <a:pt x="29067" y="1198"/>
                    </a:lnTo>
                    <a:cubicBezTo>
                      <a:pt x="27009" y="505"/>
                      <a:pt x="24194" y="1"/>
                      <a:pt x="21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26"/>
              <p:cNvSpPr/>
              <p:nvPr/>
            </p:nvSpPr>
            <p:spPr>
              <a:xfrm>
                <a:off x="2735750" y="2654825"/>
                <a:ext cx="639000" cy="1138825"/>
              </a:xfrm>
              <a:custGeom>
                <a:rect b="b" l="l" r="r" t="t"/>
                <a:pathLst>
                  <a:path extrusionOk="0" h="45553" w="25560">
                    <a:moveTo>
                      <a:pt x="25560" y="0"/>
                    </a:moveTo>
                    <a:cubicBezTo>
                      <a:pt x="17159" y="861"/>
                      <a:pt x="11887" y="5734"/>
                      <a:pt x="11887" y="14323"/>
                    </a:cubicBezTo>
                    <a:lnTo>
                      <a:pt x="11887" y="12559"/>
                    </a:lnTo>
                    <a:lnTo>
                      <a:pt x="10564" y="525"/>
                    </a:lnTo>
                    <a:lnTo>
                      <a:pt x="0" y="525"/>
                    </a:lnTo>
                    <a:lnTo>
                      <a:pt x="0" y="45553"/>
                    </a:lnTo>
                    <a:lnTo>
                      <a:pt x="11887" y="45553"/>
                    </a:lnTo>
                    <a:lnTo>
                      <a:pt x="11887" y="27302"/>
                    </a:lnTo>
                    <a:cubicBezTo>
                      <a:pt x="11887" y="17789"/>
                      <a:pt x="18398" y="11887"/>
                      <a:pt x="25560" y="11887"/>
                    </a:cubicBezTo>
                    <a:lnTo>
                      <a:pt x="25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26"/>
              <p:cNvSpPr/>
              <p:nvPr/>
            </p:nvSpPr>
            <p:spPr>
              <a:xfrm>
                <a:off x="3490750" y="2261050"/>
                <a:ext cx="308225" cy="245200"/>
              </a:xfrm>
              <a:custGeom>
                <a:rect b="b" l="l" r="r" t="t"/>
                <a:pathLst>
                  <a:path extrusionOk="0" h="9808" w="12329">
                    <a:moveTo>
                      <a:pt x="1" y="0"/>
                    </a:moveTo>
                    <a:lnTo>
                      <a:pt x="1" y="9808"/>
                    </a:lnTo>
                    <a:lnTo>
                      <a:pt x="12329" y="9808"/>
                    </a:lnTo>
                    <a:lnTo>
                      <a:pt x="123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idx="2" type="body"/>
          </p:nvPr>
        </p:nvSpPr>
        <p:spPr>
          <a:xfrm>
            <a:off x="311700" y="1260000"/>
            <a:ext cx="3468300" cy="3272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 SemiBold"/>
              <a:buAutoNum type="arabicPeriod"/>
            </a:pPr>
            <a:r>
              <a:rPr lang="en-GB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Why would you want to use custom </a:t>
            </a:r>
            <a:r>
              <a:rPr b="1" lang="en-GB" sz="2200">
                <a:solidFill>
                  <a:schemeClr val="lt1"/>
                </a:solidFill>
                <a:highlight>
                  <a:srgbClr val="B5A8C4"/>
                </a:highlight>
              </a:rPr>
              <a:t>ESLint</a:t>
            </a:r>
            <a:r>
              <a:rPr lang="en-GB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rules?</a:t>
            </a:r>
            <a:endParaRPr sz="22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oppins SemiBold"/>
              <a:buAutoNum type="arabicPeriod"/>
            </a:pPr>
            <a:r>
              <a:rPr lang="en-GB" sz="2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generate your own custom rule using </a:t>
            </a:r>
            <a:r>
              <a:rPr b="1" lang="en-GB" sz="2200">
                <a:solidFill>
                  <a:schemeClr val="lt1"/>
                </a:solidFill>
                <a:highlight>
                  <a:schemeClr val="accent6"/>
                </a:highlight>
              </a:rPr>
              <a:t>Yeoman</a:t>
            </a:r>
            <a:endParaRPr b="1" sz="2200">
              <a:solidFill>
                <a:schemeClr val="lt1"/>
              </a:solidFill>
              <a:highlight>
                <a:schemeClr val="accent6"/>
              </a:highlight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277200" lvl="0" marL="27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95" name="Google Shape;195;p35"/>
          <p:cNvPicPr preferRelativeResize="0"/>
          <p:nvPr/>
        </p:nvPicPr>
        <p:blipFill rotWithShape="1">
          <a:blip r:embed="rId3">
            <a:alphaModFix/>
          </a:blip>
          <a:srcRect b="179" l="309" r="0" t="0"/>
          <a:stretch/>
        </p:blipFill>
        <p:spPr>
          <a:xfrm rot="5400000">
            <a:off x="5918414" y="1923910"/>
            <a:ext cx="3792451" cy="265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/>
          <p:nvPr/>
        </p:nvSpPr>
        <p:spPr>
          <a:xfrm rot="-1869495">
            <a:off x="5000116" y="-305570"/>
            <a:ext cx="5516970" cy="5176530"/>
          </a:xfrm>
          <a:prstGeom prst="rect">
            <a:avLst/>
          </a:prstGeom>
          <a:gradFill>
            <a:gsLst>
              <a:gs pos="0">
                <a:schemeClr val="dk2"/>
              </a:gs>
              <a:gs pos="24000">
                <a:schemeClr val="dk2"/>
              </a:gs>
              <a:gs pos="65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7" name="Google Shape;197;p35"/>
          <p:cNvSpPr/>
          <p:nvPr/>
        </p:nvSpPr>
        <p:spPr>
          <a:xfrm rot="-3523577">
            <a:off x="5256723" y="1620970"/>
            <a:ext cx="6362605" cy="4257355"/>
          </a:xfrm>
          <a:prstGeom prst="rect">
            <a:avLst/>
          </a:prstGeom>
          <a:gradFill>
            <a:gsLst>
              <a:gs pos="0">
                <a:schemeClr val="dk2"/>
              </a:gs>
              <a:gs pos="24000">
                <a:schemeClr val="dk2"/>
              </a:gs>
              <a:gs pos="65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8" name="Google Shape;198;p35"/>
          <p:cNvSpPr txBox="1"/>
          <p:nvPr>
            <p:ph idx="1" type="subTitle"/>
          </p:nvPr>
        </p:nvSpPr>
        <p:spPr>
          <a:xfrm>
            <a:off x="4644000" y="1260000"/>
            <a:ext cx="4188300" cy="27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3</a:t>
            </a:r>
            <a:r>
              <a:rPr lang="en-GB" sz="2200">
                <a:solidFill>
                  <a:schemeClr val="lt1"/>
                </a:solidFill>
              </a:rPr>
              <a:t>.   H</a:t>
            </a:r>
            <a:r>
              <a:rPr lang="en-GB" sz="2200">
                <a:solidFill>
                  <a:schemeClr val="lt1"/>
                </a:solidFill>
              </a:rPr>
              <a:t>ow to parse syntax tree with </a:t>
            </a:r>
            <a:r>
              <a:rPr b="1" lang="en-GB" sz="22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AST Explorer</a:t>
            </a:r>
            <a:r>
              <a:rPr lang="en-GB" sz="2200">
                <a:solidFill>
                  <a:schemeClr val="lt1"/>
                </a:solidFill>
              </a:rPr>
              <a:t> and </a:t>
            </a:r>
            <a:r>
              <a:rPr b="1" lang="en-GB" sz="22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ESQuery</a:t>
            </a:r>
            <a:endParaRPr b="1" sz="2200">
              <a:solidFill>
                <a:schemeClr val="lt1"/>
              </a:solidFill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4.   </a:t>
            </a:r>
            <a:r>
              <a:rPr lang="en-GB" sz="2200">
                <a:solidFill>
                  <a:schemeClr val="lt1"/>
                </a:solidFill>
              </a:rPr>
              <a:t>How to </a:t>
            </a:r>
            <a:r>
              <a:rPr lang="en-GB" sz="2200">
                <a:solidFill>
                  <a:schemeClr val="lt1"/>
                </a:solidFill>
                <a:highlight>
                  <a:schemeClr val="accent3"/>
                </a:highlight>
              </a:rPr>
              <a:t>test</a:t>
            </a:r>
            <a:r>
              <a:rPr lang="en-GB" sz="2200">
                <a:solidFill>
                  <a:schemeClr val="lt1"/>
                </a:solidFill>
              </a:rPr>
              <a:t> and </a:t>
            </a:r>
            <a:r>
              <a:rPr lang="en-GB" sz="2200">
                <a:solidFill>
                  <a:schemeClr val="lt1"/>
                </a:solidFill>
                <a:highlight>
                  <a:schemeClr val="accent2"/>
                </a:highlight>
              </a:rPr>
              <a:t>enable</a:t>
            </a:r>
            <a:r>
              <a:rPr lang="en-GB" sz="2200">
                <a:solidFill>
                  <a:schemeClr val="lt1"/>
                </a:solidFill>
              </a:rPr>
              <a:t> your new rule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p35"/>
          <p:cNvSpPr txBox="1"/>
          <p:nvPr/>
        </p:nvSpPr>
        <p:spPr>
          <a:xfrm>
            <a:off x="311700" y="21265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Spotlight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/>
          <p:nvPr>
            <p:ph idx="3" type="subTitle"/>
          </p:nvPr>
        </p:nvSpPr>
        <p:spPr>
          <a:xfrm>
            <a:off x="225950" y="1539925"/>
            <a:ext cx="5249700" cy="19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 sz="2400">
                <a:solidFill>
                  <a:schemeClr val="dk1"/>
                </a:solidFill>
              </a:rPr>
              <a:t>Fixers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 sz="2400">
                <a:solidFill>
                  <a:schemeClr val="dk1"/>
                </a:solidFill>
              </a:rPr>
              <a:t>TypeScript support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000">
                <a:solidFill>
                  <a:schemeClr val="dk1"/>
                </a:solidFill>
              </a:rPr>
              <a:t>maybe we should have </a:t>
            </a:r>
            <a:r>
              <a:rPr i="1" lang="en-GB" sz="2000">
                <a:solidFill>
                  <a:schemeClr val="dk1"/>
                </a:solidFill>
                <a:highlight>
                  <a:schemeClr val="accent6"/>
                </a:highlight>
              </a:rPr>
              <a:t>TallinnTS</a:t>
            </a:r>
            <a:r>
              <a:rPr i="1" lang="en-GB" sz="2000">
                <a:solidFill>
                  <a:schemeClr val="dk1"/>
                </a:solidFill>
              </a:rPr>
              <a:t>?</a:t>
            </a:r>
            <a:endParaRPr i="1" sz="20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 sz="2400">
                <a:solidFill>
                  <a:schemeClr val="dk1"/>
                </a:solidFill>
              </a:rPr>
              <a:t>CI/CD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800">
                <a:solidFill>
                  <a:schemeClr val="dk1"/>
                </a:solidFill>
                <a:highlight>
                  <a:schemeClr val="accent2"/>
                </a:highlight>
              </a:rPr>
              <a:t>but plugin published to NPM</a:t>
            </a:r>
            <a:endParaRPr i="1"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05" name="Google Shape;205;p36"/>
          <p:cNvSpPr/>
          <p:nvPr/>
        </p:nvSpPr>
        <p:spPr>
          <a:xfrm>
            <a:off x="5116025" y="420654"/>
            <a:ext cx="3699000" cy="3764700"/>
          </a:xfrm>
          <a:prstGeom prst="rect">
            <a:avLst/>
          </a:prstGeom>
          <a:solidFill>
            <a:srgbClr val="FFF1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025" y="752643"/>
            <a:ext cx="3508182" cy="33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6"/>
          <p:cNvPicPr preferRelativeResize="0"/>
          <p:nvPr/>
        </p:nvPicPr>
        <p:blipFill rotWithShape="1">
          <a:blip r:embed="rId4">
            <a:alphaModFix/>
          </a:blip>
          <a:srcRect b="189" l="0" r="0" t="199"/>
          <a:stretch/>
        </p:blipFill>
        <p:spPr>
          <a:xfrm>
            <a:off x="5621631" y="3676400"/>
            <a:ext cx="2936349" cy="508950"/>
          </a:xfrm>
          <a:prstGeom prst="rect">
            <a:avLst/>
          </a:prstGeom>
          <a:noFill/>
          <a:ln cap="flat" cmpd="sng" w="9525">
            <a:solidFill>
              <a:srgbClr val="E0200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" name="Google Shape;208;p36"/>
          <p:cNvSpPr txBox="1"/>
          <p:nvPr/>
        </p:nvSpPr>
        <p:spPr>
          <a:xfrm>
            <a:off x="311700" y="470100"/>
            <a:ext cx="50523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209" name="Google Shape;209;p36"/>
          <p:cNvGrpSpPr/>
          <p:nvPr/>
        </p:nvGrpSpPr>
        <p:grpSpPr>
          <a:xfrm>
            <a:off x="277247" y="1658454"/>
            <a:ext cx="221313" cy="200161"/>
            <a:chOff x="1190625" y="238125"/>
            <a:chExt cx="5158800" cy="5158800"/>
          </a:xfrm>
        </p:grpSpPr>
        <p:sp>
          <p:nvSpPr>
            <p:cNvPr id="210" name="Google Shape;210;p36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E020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6"/>
            <p:cNvSpPr/>
            <p:nvPr/>
          </p:nvSpPr>
          <p:spPr>
            <a:xfrm>
              <a:off x="2526750" y="1597450"/>
              <a:ext cx="2491700" cy="2494300"/>
            </a:xfrm>
            <a:custGeom>
              <a:rect b="b" l="l" r="r" t="t"/>
              <a:pathLst>
                <a:path extrusionOk="0" h="99772" w="99668">
                  <a:moveTo>
                    <a:pt x="92446" y="1"/>
                  </a:moveTo>
                  <a:lnTo>
                    <a:pt x="99668" y="7326"/>
                  </a:lnTo>
                  <a:lnTo>
                    <a:pt x="57159" y="49938"/>
                  </a:lnTo>
                  <a:lnTo>
                    <a:pt x="99668" y="92446"/>
                  </a:lnTo>
                  <a:lnTo>
                    <a:pt x="92446" y="99772"/>
                  </a:lnTo>
                  <a:lnTo>
                    <a:pt x="49834" y="57160"/>
                  </a:lnTo>
                  <a:lnTo>
                    <a:pt x="7326" y="99772"/>
                  </a:lnTo>
                  <a:lnTo>
                    <a:pt x="0" y="92446"/>
                  </a:lnTo>
                  <a:lnTo>
                    <a:pt x="42612" y="49938"/>
                  </a:lnTo>
                  <a:lnTo>
                    <a:pt x="0" y="7326"/>
                  </a:lnTo>
                  <a:lnTo>
                    <a:pt x="7326" y="1"/>
                  </a:lnTo>
                  <a:lnTo>
                    <a:pt x="49834" y="426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" name="Google Shape;212;p36"/>
          <p:cNvGrpSpPr/>
          <p:nvPr/>
        </p:nvGrpSpPr>
        <p:grpSpPr>
          <a:xfrm>
            <a:off x="277247" y="2053879"/>
            <a:ext cx="221313" cy="200161"/>
            <a:chOff x="1190625" y="238125"/>
            <a:chExt cx="5158800" cy="5158800"/>
          </a:xfrm>
        </p:grpSpPr>
        <p:sp>
          <p:nvSpPr>
            <p:cNvPr id="213" name="Google Shape;213;p36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E020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6"/>
            <p:cNvSpPr/>
            <p:nvPr/>
          </p:nvSpPr>
          <p:spPr>
            <a:xfrm>
              <a:off x="2526750" y="1597450"/>
              <a:ext cx="2491700" cy="2494300"/>
            </a:xfrm>
            <a:custGeom>
              <a:rect b="b" l="l" r="r" t="t"/>
              <a:pathLst>
                <a:path extrusionOk="0" h="99772" w="99668">
                  <a:moveTo>
                    <a:pt x="92446" y="1"/>
                  </a:moveTo>
                  <a:lnTo>
                    <a:pt x="99668" y="7326"/>
                  </a:lnTo>
                  <a:lnTo>
                    <a:pt x="57159" y="49938"/>
                  </a:lnTo>
                  <a:lnTo>
                    <a:pt x="99668" y="92446"/>
                  </a:lnTo>
                  <a:lnTo>
                    <a:pt x="92446" y="99772"/>
                  </a:lnTo>
                  <a:lnTo>
                    <a:pt x="49834" y="57160"/>
                  </a:lnTo>
                  <a:lnTo>
                    <a:pt x="7326" y="99772"/>
                  </a:lnTo>
                  <a:lnTo>
                    <a:pt x="0" y="92446"/>
                  </a:lnTo>
                  <a:lnTo>
                    <a:pt x="42612" y="49938"/>
                  </a:lnTo>
                  <a:lnTo>
                    <a:pt x="0" y="7326"/>
                  </a:lnTo>
                  <a:lnTo>
                    <a:pt x="7326" y="1"/>
                  </a:lnTo>
                  <a:lnTo>
                    <a:pt x="49834" y="426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" name="Google Shape;215;p36"/>
          <p:cNvGrpSpPr/>
          <p:nvPr/>
        </p:nvGrpSpPr>
        <p:grpSpPr>
          <a:xfrm>
            <a:off x="277247" y="2806579"/>
            <a:ext cx="221313" cy="200161"/>
            <a:chOff x="1190625" y="238125"/>
            <a:chExt cx="5158800" cy="5158800"/>
          </a:xfrm>
        </p:grpSpPr>
        <p:sp>
          <p:nvSpPr>
            <p:cNvPr id="216" name="Google Shape;216;p36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E020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6"/>
            <p:cNvSpPr/>
            <p:nvPr/>
          </p:nvSpPr>
          <p:spPr>
            <a:xfrm>
              <a:off x="2526750" y="1597450"/>
              <a:ext cx="2491700" cy="2494300"/>
            </a:xfrm>
            <a:custGeom>
              <a:rect b="b" l="l" r="r" t="t"/>
              <a:pathLst>
                <a:path extrusionOk="0" h="99772" w="99668">
                  <a:moveTo>
                    <a:pt x="92446" y="1"/>
                  </a:moveTo>
                  <a:lnTo>
                    <a:pt x="99668" y="7326"/>
                  </a:lnTo>
                  <a:lnTo>
                    <a:pt x="57159" y="49938"/>
                  </a:lnTo>
                  <a:lnTo>
                    <a:pt x="99668" y="92446"/>
                  </a:lnTo>
                  <a:lnTo>
                    <a:pt x="92446" y="99772"/>
                  </a:lnTo>
                  <a:lnTo>
                    <a:pt x="49834" y="57160"/>
                  </a:lnTo>
                  <a:lnTo>
                    <a:pt x="7326" y="99772"/>
                  </a:lnTo>
                  <a:lnTo>
                    <a:pt x="0" y="92446"/>
                  </a:lnTo>
                  <a:lnTo>
                    <a:pt x="42612" y="49938"/>
                  </a:lnTo>
                  <a:lnTo>
                    <a:pt x="0" y="7326"/>
                  </a:lnTo>
                  <a:lnTo>
                    <a:pt x="7326" y="1"/>
                  </a:lnTo>
                  <a:lnTo>
                    <a:pt x="49834" y="426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8" name="Google Shape;218;p36"/>
          <p:cNvSpPr/>
          <p:nvPr/>
        </p:nvSpPr>
        <p:spPr>
          <a:xfrm>
            <a:off x="6227850" y="3833375"/>
            <a:ext cx="1152300" cy="19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latin typeface="Poppins"/>
                <a:ea typeface="Poppins"/>
                <a:cs typeface="Poppins"/>
                <a:sym typeface="Poppins"/>
              </a:rPr>
              <a:t>Todd Howard</a:t>
            </a:r>
            <a:endParaRPr b="1" sz="11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563" y="1184675"/>
            <a:ext cx="5337175" cy="30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/>
        </p:nvSpPr>
        <p:spPr>
          <a:xfrm>
            <a:off x="924300" y="146200"/>
            <a:ext cx="7908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With </a:t>
            </a:r>
            <a:r>
              <a:rPr b="1" lang="en-GB" sz="2300">
                <a:solidFill>
                  <a:schemeClr val="lt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ESLint</a:t>
            </a:r>
            <a:r>
              <a:rPr lang="en-GB" sz="23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you can impose the coding standard or detect common </a:t>
            </a:r>
            <a:r>
              <a:rPr lang="en-GB" sz="2300" u="sng">
                <a:solidFill>
                  <a:srgbClr val="E0200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problmes</a:t>
            </a:r>
            <a:r>
              <a:rPr lang="en-GB" sz="23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using a certain set of standalone rules. </a:t>
            </a:r>
            <a:endParaRPr sz="23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227850" y="1471650"/>
            <a:ext cx="8832300" cy="125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Someone from the audience had experience with writing their own plugins and custom rules for ESLint?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FFA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idx="1" type="subTitle"/>
          </p:nvPr>
        </p:nvSpPr>
        <p:spPr>
          <a:xfrm>
            <a:off x="311700" y="270000"/>
            <a:ext cx="8412300" cy="460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400">
                <a:latin typeface="Roboto Condensed"/>
                <a:ea typeface="Roboto Condensed"/>
                <a:cs typeface="Roboto Condensed"/>
                <a:sym typeface="Roboto Condensed"/>
              </a:rPr>
              <a:t>SAVE TIME </a:t>
            </a:r>
            <a:endParaRPr b="1" sz="6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400">
                <a:latin typeface="Roboto Condensed"/>
                <a:ea typeface="Roboto Condensed"/>
                <a:cs typeface="Roboto Condensed"/>
                <a:sym typeface="Roboto Condensed"/>
              </a:rPr>
              <a:t>IN CODE REVIEW</a:t>
            </a:r>
            <a:endParaRPr b="1" sz="6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64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6400">
                <a:latin typeface="Roboto Condensed"/>
                <a:ea typeface="Roboto Condensed"/>
                <a:cs typeface="Roboto Condensed"/>
                <a:sym typeface="Roboto Condensed"/>
              </a:rPr>
              <a:t>TAILOR CODE ANALYSIS FOR YOUR TEAM</a:t>
            </a:r>
            <a:endParaRPr b="1" sz="6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 rotWithShape="1">
          <a:blip r:embed="rId3">
            <a:alphaModFix/>
          </a:blip>
          <a:srcRect b="38554" l="17890" r="14673" t="48948"/>
          <a:stretch/>
        </p:blipFill>
        <p:spPr>
          <a:xfrm>
            <a:off x="0" y="0"/>
            <a:ext cx="2958950" cy="3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 rotWithShape="1">
          <a:blip r:embed="rId4">
            <a:alphaModFix/>
          </a:blip>
          <a:srcRect b="5" l="0" r="0" t="40951"/>
          <a:stretch/>
        </p:blipFill>
        <p:spPr>
          <a:xfrm>
            <a:off x="3280850" y="4285875"/>
            <a:ext cx="2582298" cy="857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39"/>
          <p:cNvGrpSpPr/>
          <p:nvPr/>
        </p:nvGrpSpPr>
        <p:grpSpPr>
          <a:xfrm>
            <a:off x="195033" y="921402"/>
            <a:ext cx="387942" cy="406513"/>
            <a:chOff x="1190625" y="238125"/>
            <a:chExt cx="5158800" cy="5158800"/>
          </a:xfrm>
        </p:grpSpPr>
        <p:sp>
          <p:nvSpPr>
            <p:cNvPr id="238" name="Google Shape;238;p39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" name="Google Shape;240;p39"/>
          <p:cNvGrpSpPr/>
          <p:nvPr/>
        </p:nvGrpSpPr>
        <p:grpSpPr>
          <a:xfrm>
            <a:off x="253333" y="2928277"/>
            <a:ext cx="387942" cy="406513"/>
            <a:chOff x="1190625" y="238125"/>
            <a:chExt cx="5158800" cy="5158800"/>
          </a:xfrm>
        </p:grpSpPr>
        <p:sp>
          <p:nvSpPr>
            <p:cNvPr id="241" name="Google Shape;241;p39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/>
          <p:nvPr/>
        </p:nvSpPr>
        <p:spPr>
          <a:xfrm>
            <a:off x="430700" y="624675"/>
            <a:ext cx="8401500" cy="4022700"/>
          </a:xfrm>
          <a:prstGeom prst="roundRect">
            <a:avLst>
              <a:gd fmla="val 1928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p40"/>
          <p:cNvSpPr txBox="1"/>
          <p:nvPr>
            <p:ph idx="1" type="subTitle"/>
          </p:nvPr>
        </p:nvSpPr>
        <p:spPr>
          <a:xfrm>
            <a:off x="2073574" y="1045010"/>
            <a:ext cx="6476400" cy="3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want to </a:t>
            </a:r>
            <a:r>
              <a:rPr b="1"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enforce </a:t>
            </a:r>
            <a:r>
              <a:rPr b="1"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 specific rule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p40"/>
          <p:cNvSpPr txBox="1"/>
          <p:nvPr>
            <p:ph idx="3" type="body"/>
          </p:nvPr>
        </p:nvSpPr>
        <p:spPr>
          <a:xfrm>
            <a:off x="1178468" y="1901258"/>
            <a:ext cx="7066500" cy="260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want to enforce a specific rule in your codebase, and this rule is not going to be relevant outside of your company (in other codebases).</a:t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50" name="Google Shape;250;p40"/>
          <p:cNvGrpSpPr/>
          <p:nvPr/>
        </p:nvGrpSpPr>
        <p:grpSpPr>
          <a:xfrm>
            <a:off x="1177959" y="982616"/>
            <a:ext cx="460264" cy="453438"/>
            <a:chOff x="6020425" y="1890375"/>
            <a:chExt cx="1339925" cy="1929525"/>
          </a:xfrm>
        </p:grpSpPr>
        <p:sp>
          <p:nvSpPr>
            <p:cNvPr id="251" name="Google Shape;251;p40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/>
          <p:nvPr/>
        </p:nvSpPr>
        <p:spPr>
          <a:xfrm>
            <a:off x="430700" y="691127"/>
            <a:ext cx="8401500" cy="3925500"/>
          </a:xfrm>
          <a:prstGeom prst="roundRect">
            <a:avLst>
              <a:gd fmla="val 1928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p41"/>
          <p:cNvSpPr txBox="1"/>
          <p:nvPr>
            <p:ph idx="1" type="subTitle"/>
          </p:nvPr>
        </p:nvSpPr>
        <p:spPr>
          <a:xfrm>
            <a:off x="2073574" y="1101295"/>
            <a:ext cx="6476400" cy="3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Your engineering team has a strong preferences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9" name="Google Shape;259;p41"/>
          <p:cNvSpPr txBox="1"/>
          <p:nvPr>
            <p:ph idx="3" type="body"/>
          </p:nvPr>
        </p:nvSpPr>
        <p:spPr>
          <a:xfrm>
            <a:off x="1194811" y="2334047"/>
            <a:ext cx="7066500" cy="253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For example, a rule enforcing the use of React Flow types over the more experimental React$ types</a:t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60" name="Google Shape;260;p41"/>
          <p:cNvGrpSpPr/>
          <p:nvPr/>
        </p:nvGrpSpPr>
        <p:grpSpPr>
          <a:xfrm>
            <a:off x="1177959" y="1040569"/>
            <a:ext cx="460264" cy="442633"/>
            <a:chOff x="6020425" y="1890375"/>
            <a:chExt cx="1339925" cy="1929525"/>
          </a:xfrm>
        </p:grpSpPr>
        <p:sp>
          <p:nvSpPr>
            <p:cNvPr id="261" name="Google Shape;261;p41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2" name="Google Shape;262;p41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/>
          <p:nvPr/>
        </p:nvSpPr>
        <p:spPr>
          <a:xfrm>
            <a:off x="430700" y="824025"/>
            <a:ext cx="8301300" cy="3823500"/>
          </a:xfrm>
          <a:prstGeom prst="roundRect">
            <a:avLst>
              <a:gd fmla="val 1928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42"/>
          <p:cNvSpPr txBox="1"/>
          <p:nvPr>
            <p:ph idx="1" type="subTitle"/>
          </p:nvPr>
        </p:nvSpPr>
        <p:spPr>
          <a:xfrm>
            <a:off x="2053954" y="1223534"/>
            <a:ext cx="6529500" cy="31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 just cannot find open-source plugin</a:t>
            </a:r>
            <a:endParaRPr b="1"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42"/>
          <p:cNvSpPr txBox="1"/>
          <p:nvPr>
            <p:ph idx="3" type="body"/>
          </p:nvPr>
        </p:nvSpPr>
        <p:spPr>
          <a:xfrm>
            <a:off x="1185688" y="2100555"/>
            <a:ext cx="6982200" cy="247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For example, there is Cypress, Allure and Playwright ESLint plugins, but there are no plugins for Allure annotations for this frameworks.</a:t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0" name="Google Shape;270;p42"/>
          <p:cNvGrpSpPr/>
          <p:nvPr/>
        </p:nvGrpSpPr>
        <p:grpSpPr>
          <a:xfrm>
            <a:off x="1169042" y="1164314"/>
            <a:ext cx="454771" cy="431056"/>
            <a:chOff x="6020425" y="1890375"/>
            <a:chExt cx="1339925" cy="1929525"/>
          </a:xfrm>
        </p:grpSpPr>
        <p:sp>
          <p:nvSpPr>
            <p:cNvPr id="271" name="Google Shape;271;p42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2" name="Google Shape;272;p42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43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278" name="Google Shape;278;p43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3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3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3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3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3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3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6" name="Google Shape;286;p43"/>
          <p:cNvSpPr txBox="1"/>
          <p:nvPr/>
        </p:nvSpPr>
        <p:spPr>
          <a:xfrm>
            <a:off x="311700" y="240825"/>
            <a:ext cx="85206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But what about existing solutions?</a:t>
            </a:r>
            <a:endParaRPr b="1" sz="29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87" name="Google Shape;287;p43"/>
          <p:cNvSpPr txBox="1"/>
          <p:nvPr/>
        </p:nvSpPr>
        <p:spPr>
          <a:xfrm>
            <a:off x="524850" y="1260000"/>
            <a:ext cx="62793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Open-Source ESLint plugins</a:t>
            </a:r>
            <a:b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</a:t>
            </a:r>
            <a: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configs  </a:t>
            </a: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IDE plugins</a:t>
            </a:r>
            <a:b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T</a:t>
            </a:r>
            <a:r>
              <a:rPr lang="en-GB" sz="2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emplates!</a:t>
            </a: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288" name="Google Shape;288;p43"/>
          <p:cNvGrpSpPr/>
          <p:nvPr/>
        </p:nvGrpSpPr>
        <p:grpSpPr>
          <a:xfrm>
            <a:off x="311704" y="1448433"/>
            <a:ext cx="150637" cy="150637"/>
            <a:chOff x="1190625" y="238125"/>
            <a:chExt cx="5158800" cy="5158800"/>
          </a:xfrm>
        </p:grpSpPr>
        <p:sp>
          <p:nvSpPr>
            <p:cNvPr id="289" name="Google Shape;289;p43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3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" name="Google Shape;291;p43"/>
          <p:cNvGrpSpPr/>
          <p:nvPr/>
        </p:nvGrpSpPr>
        <p:grpSpPr>
          <a:xfrm>
            <a:off x="311704" y="2554633"/>
            <a:ext cx="150637" cy="150637"/>
            <a:chOff x="1190625" y="238125"/>
            <a:chExt cx="5158800" cy="5158800"/>
          </a:xfrm>
        </p:grpSpPr>
        <p:sp>
          <p:nvSpPr>
            <p:cNvPr id="292" name="Google Shape;292;p43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3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4" name="Google Shape;294;p43"/>
          <p:cNvGrpSpPr/>
          <p:nvPr/>
        </p:nvGrpSpPr>
        <p:grpSpPr>
          <a:xfrm>
            <a:off x="311704" y="3139633"/>
            <a:ext cx="150637" cy="150637"/>
            <a:chOff x="1190625" y="238125"/>
            <a:chExt cx="5158800" cy="5158800"/>
          </a:xfrm>
        </p:grpSpPr>
        <p:sp>
          <p:nvSpPr>
            <p:cNvPr id="295" name="Google Shape;295;p43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3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9000" y="915725"/>
            <a:ext cx="3230001" cy="323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 b="73802" l="0" r="-37419" t="0"/>
          <a:stretch/>
        </p:blipFill>
        <p:spPr>
          <a:xfrm rot="10800000">
            <a:off x="1227689" y="1663498"/>
            <a:ext cx="6885340" cy="2530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4"/>
          <p:cNvSpPr/>
          <p:nvPr/>
        </p:nvSpPr>
        <p:spPr>
          <a:xfrm>
            <a:off x="1030954" y="949897"/>
            <a:ext cx="6885300" cy="2915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4"/>
          <p:cNvSpPr txBox="1"/>
          <p:nvPr>
            <p:ph idx="4" type="subTitle"/>
          </p:nvPr>
        </p:nvSpPr>
        <p:spPr>
          <a:xfrm>
            <a:off x="1467614" y="1514127"/>
            <a:ext cx="5998200" cy="17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TL;DR;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Poppins Light"/>
                <a:ea typeface="Poppins Light"/>
                <a:cs typeface="Poppins Light"/>
                <a:sym typeface="Poppins Light"/>
              </a:rPr>
              <a:t>You’re creating a rule that everyone really, really has to follow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200">
                <a:latin typeface="Poppins Light"/>
                <a:ea typeface="Poppins Light"/>
                <a:cs typeface="Poppins Light"/>
                <a:sym typeface="Poppins Light"/>
              </a:rPr>
              <a:t>(if they want their code to get checked in)</a:t>
            </a:r>
            <a:endParaRPr i="1" sz="22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7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HOW DOES VERIFF WORKS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311700" y="470100"/>
            <a:ext cx="3611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03282C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IDENTITY VERIFICATION</a:t>
            </a:r>
            <a:endParaRPr sz="19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10" name="Google Shape;310;p45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311" name="Google Shape;311;p45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5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5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5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5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5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5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" name="Google Shape;319;p45"/>
          <p:cNvSpPr txBox="1"/>
          <p:nvPr/>
        </p:nvSpPr>
        <p:spPr>
          <a:xfrm>
            <a:off x="311700" y="470100"/>
            <a:ext cx="36114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Problem</a:t>
            </a:r>
            <a:endParaRPr sz="26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207750" y="332275"/>
            <a:ext cx="42645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900">
                <a:latin typeface="Poppins"/>
                <a:ea typeface="Poppins"/>
                <a:cs typeface="Poppins"/>
                <a:sym typeface="Poppins"/>
              </a:rPr>
            </a:b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Team utilising </a:t>
            </a:r>
            <a:r>
              <a:rPr b="1" lang="en-GB" sz="1900"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Playwright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for UI and snapshot tests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highlight>
                <a:schemeClr val="accent6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1" name="Google Shape;321;p45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692575" y="597750"/>
            <a:ext cx="4402852" cy="416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27" name="Google Shape;327;p46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328" name="Google Shape;328;p46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6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6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6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6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6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6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6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46"/>
          <p:cNvSpPr txBox="1"/>
          <p:nvPr/>
        </p:nvSpPr>
        <p:spPr>
          <a:xfrm>
            <a:off x="311700" y="470100"/>
            <a:ext cx="36114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Problem</a:t>
            </a:r>
            <a:endParaRPr sz="26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7" name="Google Shape;337;p46"/>
          <p:cNvSpPr txBox="1"/>
          <p:nvPr/>
        </p:nvSpPr>
        <p:spPr>
          <a:xfrm>
            <a:off x="207750" y="332275"/>
            <a:ext cx="42645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900">
                <a:latin typeface="Poppins"/>
                <a:ea typeface="Poppins"/>
                <a:cs typeface="Poppins"/>
                <a:sym typeface="Poppins"/>
              </a:rPr>
            </a:b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Font typeface="Poppins"/>
              <a:buChar char="●"/>
            </a:pPr>
            <a:r>
              <a:rPr lang="en-GB" sz="19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Team utilising </a:t>
            </a:r>
            <a:r>
              <a:rPr b="1" lang="en-GB" sz="19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Playwright</a:t>
            </a:r>
            <a:r>
              <a:rPr lang="en-GB" sz="19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 for UI and snapshot tests</a:t>
            </a:r>
            <a:endParaRPr sz="1900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Tests reporting to </a:t>
            </a:r>
            <a:r>
              <a:rPr b="1" lang="en-GB" sz="1900"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Allure TestOps</a:t>
            </a:r>
            <a:r>
              <a:rPr lang="en-GB" sz="1900"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8" name="Google Shape;338;p46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692575" y="597750"/>
            <a:ext cx="4402852" cy="416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44" name="Google Shape;344;p47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345" name="Google Shape;345;p47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7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7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47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7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7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7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47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47"/>
          <p:cNvSpPr txBox="1"/>
          <p:nvPr/>
        </p:nvSpPr>
        <p:spPr>
          <a:xfrm>
            <a:off x="311700" y="470100"/>
            <a:ext cx="36114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Problem</a:t>
            </a:r>
            <a:endParaRPr sz="26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4" name="Google Shape;354;p47"/>
          <p:cNvSpPr txBox="1"/>
          <p:nvPr/>
        </p:nvSpPr>
        <p:spPr>
          <a:xfrm>
            <a:off x="207750" y="332275"/>
            <a:ext cx="4264500" cy="46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900">
                <a:latin typeface="Poppins"/>
                <a:ea typeface="Poppins"/>
                <a:cs typeface="Poppins"/>
                <a:sym typeface="Poppins"/>
              </a:rPr>
            </a:b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Font typeface="Poppins"/>
              <a:buChar char="●"/>
            </a:pPr>
            <a:r>
              <a:rPr lang="en-GB" sz="19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Team utilising </a:t>
            </a:r>
            <a:r>
              <a:rPr b="1" lang="en-GB" sz="19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Playwright</a:t>
            </a:r>
            <a:r>
              <a:rPr lang="en-GB" sz="19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 for UI and snapshot tests</a:t>
            </a:r>
            <a:endParaRPr sz="1900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Font typeface="Poppins"/>
              <a:buChar char="●"/>
            </a:pPr>
            <a:r>
              <a:rPr lang="en-GB" sz="19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Tests reporting to </a:t>
            </a:r>
            <a:r>
              <a:rPr b="1" lang="en-GB" sz="19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Allure TestOps</a:t>
            </a:r>
            <a:r>
              <a:rPr lang="en-GB" sz="19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endParaRPr sz="19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To have clear and transparent connection between </a:t>
            </a:r>
            <a:r>
              <a:rPr lang="en-GB" sz="1900"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Jira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,  automation and case in </a:t>
            </a:r>
            <a:r>
              <a:rPr lang="en-GB" sz="1900"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TMS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you need to annotate every test with at least </a:t>
            </a:r>
            <a:r>
              <a:rPr b="1" lang="en-GB" sz="1900"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allure.story()</a:t>
            </a:r>
            <a:endParaRPr b="1" sz="1900">
              <a:highlight>
                <a:schemeClr val="accent6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5" name="Google Shape;355;p47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692575" y="566850"/>
            <a:ext cx="4402852" cy="416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"/>
          <p:cNvSpPr txBox="1"/>
          <p:nvPr/>
        </p:nvSpPr>
        <p:spPr>
          <a:xfrm>
            <a:off x="2340000" y="373050"/>
            <a:ext cx="506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900" y="-1"/>
            <a:ext cx="8840212" cy="3965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48"/>
          <p:cNvGrpSpPr/>
          <p:nvPr/>
        </p:nvGrpSpPr>
        <p:grpSpPr>
          <a:xfrm>
            <a:off x="7615859" y="2736676"/>
            <a:ext cx="980688" cy="980688"/>
            <a:chOff x="1190625" y="238125"/>
            <a:chExt cx="5158800" cy="5158800"/>
          </a:xfrm>
        </p:grpSpPr>
        <p:sp>
          <p:nvSpPr>
            <p:cNvPr id="363" name="Google Shape;363;p48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E020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8"/>
            <p:cNvSpPr/>
            <p:nvPr/>
          </p:nvSpPr>
          <p:spPr>
            <a:xfrm>
              <a:off x="2526750" y="1597450"/>
              <a:ext cx="2491700" cy="2494300"/>
            </a:xfrm>
            <a:custGeom>
              <a:rect b="b" l="l" r="r" t="t"/>
              <a:pathLst>
                <a:path extrusionOk="0" h="99772" w="99668">
                  <a:moveTo>
                    <a:pt x="92446" y="1"/>
                  </a:moveTo>
                  <a:lnTo>
                    <a:pt x="99668" y="7326"/>
                  </a:lnTo>
                  <a:lnTo>
                    <a:pt x="57159" y="49938"/>
                  </a:lnTo>
                  <a:lnTo>
                    <a:pt x="99668" y="92446"/>
                  </a:lnTo>
                  <a:lnTo>
                    <a:pt x="92446" y="99772"/>
                  </a:lnTo>
                  <a:lnTo>
                    <a:pt x="49834" y="57160"/>
                  </a:lnTo>
                  <a:lnTo>
                    <a:pt x="7326" y="99772"/>
                  </a:lnTo>
                  <a:lnTo>
                    <a:pt x="0" y="92446"/>
                  </a:lnTo>
                  <a:lnTo>
                    <a:pt x="42612" y="49938"/>
                  </a:lnTo>
                  <a:lnTo>
                    <a:pt x="0" y="7326"/>
                  </a:lnTo>
                  <a:lnTo>
                    <a:pt x="7326" y="1"/>
                  </a:lnTo>
                  <a:lnTo>
                    <a:pt x="49834" y="426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2340000" y="2159625"/>
            <a:ext cx="4982100" cy="7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9"/>
          <p:cNvSpPr txBox="1"/>
          <p:nvPr/>
        </p:nvSpPr>
        <p:spPr>
          <a:xfrm>
            <a:off x="2280000" y="2159625"/>
            <a:ext cx="619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allure.story() should be annotated!</a:t>
            </a:r>
            <a:r>
              <a:rPr b="1" lang="en-GB">
                <a:latin typeface="Poppins"/>
                <a:ea typeface="Poppins"/>
                <a:cs typeface="Poppins"/>
                <a:sym typeface="Poppins"/>
              </a:rPr>
              <a:t> eslint("playwright-allure/story”)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1" name="Google Shape;37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50" y="1540125"/>
            <a:ext cx="1639200" cy="16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86814"/>
            <a:ext cx="9144001" cy="278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9144000" cy="4380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50"/>
          <p:cNvGrpSpPr/>
          <p:nvPr/>
        </p:nvGrpSpPr>
        <p:grpSpPr>
          <a:xfrm>
            <a:off x="7615851" y="2896209"/>
            <a:ext cx="980688" cy="980688"/>
            <a:chOff x="1190625" y="238125"/>
            <a:chExt cx="5158800" cy="5158800"/>
          </a:xfrm>
        </p:grpSpPr>
        <p:sp>
          <p:nvSpPr>
            <p:cNvPr id="379" name="Google Shape;379;p50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0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FFA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1"/>
          <p:cNvSpPr txBox="1"/>
          <p:nvPr>
            <p:ph idx="1" type="subTitle"/>
          </p:nvPr>
        </p:nvSpPr>
        <p:spPr>
          <a:xfrm>
            <a:off x="311700" y="270000"/>
            <a:ext cx="8412300" cy="460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500">
                <a:latin typeface="Roboto Condensed"/>
                <a:ea typeface="Roboto Condensed"/>
                <a:cs typeface="Roboto Condensed"/>
                <a:sym typeface="Roboto Condensed"/>
              </a:rPr>
              <a:t>LET’S DO THAT</a:t>
            </a:r>
            <a:endParaRPr b="1" sz="75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86" name="Google Shape;386;p51"/>
          <p:cNvPicPr preferRelativeResize="0"/>
          <p:nvPr/>
        </p:nvPicPr>
        <p:blipFill rotWithShape="1">
          <a:blip r:embed="rId3">
            <a:alphaModFix/>
          </a:blip>
          <a:srcRect b="38554" l="17890" r="14673" t="48948"/>
          <a:stretch/>
        </p:blipFill>
        <p:spPr>
          <a:xfrm>
            <a:off x="0" y="0"/>
            <a:ext cx="2958950" cy="3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1"/>
          <p:cNvPicPr preferRelativeResize="0"/>
          <p:nvPr/>
        </p:nvPicPr>
        <p:blipFill rotWithShape="1">
          <a:blip r:embed="rId4">
            <a:alphaModFix/>
          </a:blip>
          <a:srcRect b="5" l="0" r="0" t="40951"/>
          <a:stretch/>
        </p:blipFill>
        <p:spPr>
          <a:xfrm>
            <a:off x="3280850" y="4285875"/>
            <a:ext cx="2582298" cy="85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52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393" name="Google Shape;393;p52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52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2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52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52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52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2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52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52"/>
          <p:cNvSpPr txBox="1"/>
          <p:nvPr/>
        </p:nvSpPr>
        <p:spPr>
          <a:xfrm>
            <a:off x="311700" y="240825"/>
            <a:ext cx="3468300" cy="24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chemeClr val="lt1"/>
                </a:solidFill>
                <a:highlight>
                  <a:schemeClr val="accen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Step-by-step workshop repo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and</a:t>
            </a:r>
            <a:b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3300">
                <a:solidFill>
                  <a:schemeClr val="lt1"/>
                </a:solidFill>
                <a:highlight>
                  <a:schemeClr val="l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references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can be here:</a:t>
            </a:r>
            <a:endParaRPr b="1" sz="3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02" name="Google Shape;40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25" y="-44925"/>
            <a:ext cx="53855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3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08" name="Google Shape;408;p53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6665400" y="3606400"/>
            <a:ext cx="2322575" cy="1442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53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410" name="Google Shape;410;p53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53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53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53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3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3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53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53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8" name="Google Shape;418;p53"/>
          <p:cNvSpPr/>
          <p:nvPr/>
        </p:nvSpPr>
        <p:spPr>
          <a:xfrm>
            <a:off x="3923200" y="2910900"/>
            <a:ext cx="4909200" cy="196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3"/>
          <p:cNvSpPr txBox="1"/>
          <p:nvPr>
            <p:ph idx="5" type="subTitle"/>
          </p:nvPr>
        </p:nvSpPr>
        <p:spPr>
          <a:xfrm>
            <a:off x="4574650" y="3353088"/>
            <a:ext cx="3606300" cy="80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You can also init empty project using ESLint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npm init</a:t>
            </a:r>
            <a:br>
              <a:rPr lang="en-GB" sz="15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5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npm init @eslint/config</a:t>
            </a:r>
            <a:br>
              <a:rPr lang="en-GB" sz="15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5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tsc --init // for TS</a:t>
            </a:r>
            <a:endParaRPr sz="1500">
              <a:solidFill>
                <a:srgbClr val="292929"/>
              </a:solidFill>
              <a:highlight>
                <a:srgbClr val="F2F2F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92929"/>
              </a:solidFill>
              <a:highlight>
                <a:srgbClr val="F2F2F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20" name="Google Shape;42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4650" y="3072600"/>
            <a:ext cx="384325" cy="2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3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2" name="Google Shape;422;p53"/>
          <p:cNvSpPr txBox="1"/>
          <p:nvPr/>
        </p:nvSpPr>
        <p:spPr>
          <a:xfrm>
            <a:off x="311700" y="470100"/>
            <a:ext cx="48210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generate your own ESLint plugin and rule using Yeoman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Install </a:t>
            </a:r>
            <a:r>
              <a:rPr lang="en-GB" sz="22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Yeoman</a:t>
            </a:r>
            <a:endParaRPr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 </a:t>
            </a:r>
            <a:r>
              <a:rPr lang="en-GB" sz="2200">
                <a:solidFill>
                  <a:schemeClr val="dk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Eslint Generator</a:t>
            </a: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Init </a:t>
            </a:r>
            <a:r>
              <a:rPr lang="en-GB" sz="22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Plugin</a:t>
            </a:r>
            <a:endParaRPr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Init </a:t>
            </a:r>
            <a:r>
              <a:rPr lang="en-GB" sz="2200">
                <a:solidFill>
                  <a:schemeClr val="dk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Rule</a:t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4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6665400" y="3606400"/>
            <a:ext cx="2322575" cy="1442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54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429" name="Google Shape;429;p54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54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54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54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7" name="Google Shape;437;p54"/>
          <p:cNvSpPr/>
          <p:nvPr/>
        </p:nvSpPr>
        <p:spPr>
          <a:xfrm>
            <a:off x="3923200" y="2910900"/>
            <a:ext cx="4909200" cy="196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54"/>
          <p:cNvSpPr txBox="1"/>
          <p:nvPr>
            <p:ph idx="5" type="subTitle"/>
          </p:nvPr>
        </p:nvSpPr>
        <p:spPr>
          <a:xfrm>
            <a:off x="4574650" y="3542963"/>
            <a:ext cx="3606300" cy="80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You can also init empty project using ESLint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npm init</a:t>
            </a:r>
            <a:b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npm init @eslint/config</a:t>
            </a:r>
            <a:b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tsc --init // for TS</a:t>
            </a:r>
            <a:endParaRPr sz="1200">
              <a:solidFill>
                <a:srgbClr val="292929"/>
              </a:solidFill>
              <a:highlight>
                <a:srgbClr val="F2F2F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92929"/>
              </a:solidFill>
              <a:highlight>
                <a:srgbClr val="F2F2F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9" name="Google Shape;43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4650" y="3072600"/>
            <a:ext cx="384325" cy="2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4"/>
          <p:cNvSpPr txBox="1"/>
          <p:nvPr/>
        </p:nvSpPr>
        <p:spPr>
          <a:xfrm>
            <a:off x="295950" y="224850"/>
            <a:ext cx="5528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Init </a:t>
            </a:r>
            <a:r>
              <a:rPr lang="en-GB" sz="22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Plugin</a:t>
            </a: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using </a:t>
            </a:r>
            <a:r>
              <a:rPr lang="en-GB" sz="2200">
                <a:solidFill>
                  <a:schemeClr val="dk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yo</a:t>
            </a: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command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41" name="Google Shape;44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91671"/>
            <a:ext cx="9144000" cy="425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5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6665400" y="3606400"/>
            <a:ext cx="2322575" cy="1442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55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448" name="Google Shape;448;p55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55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55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55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55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55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55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55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55"/>
          <p:cNvSpPr/>
          <p:nvPr/>
        </p:nvSpPr>
        <p:spPr>
          <a:xfrm>
            <a:off x="3923200" y="2910900"/>
            <a:ext cx="4909200" cy="196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5"/>
          <p:cNvSpPr txBox="1"/>
          <p:nvPr>
            <p:ph idx="5" type="subTitle"/>
          </p:nvPr>
        </p:nvSpPr>
        <p:spPr>
          <a:xfrm>
            <a:off x="4574650" y="3542963"/>
            <a:ext cx="3606300" cy="80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You can also init empty project using ESLint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npm init</a:t>
            </a:r>
            <a:b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npm init @eslint/config</a:t>
            </a:r>
            <a:b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200">
                <a:solidFill>
                  <a:srgbClr val="292929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&gt; tsc --init // for TS</a:t>
            </a:r>
            <a:endParaRPr sz="1200">
              <a:solidFill>
                <a:srgbClr val="292929"/>
              </a:solidFill>
              <a:highlight>
                <a:srgbClr val="F2F2F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92929"/>
              </a:solidFill>
              <a:highlight>
                <a:srgbClr val="F2F2F2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58" name="Google Shape;45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4650" y="3072600"/>
            <a:ext cx="384325" cy="2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5"/>
          <p:cNvSpPr txBox="1"/>
          <p:nvPr/>
        </p:nvSpPr>
        <p:spPr>
          <a:xfrm>
            <a:off x="295950" y="224850"/>
            <a:ext cx="55281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Init </a:t>
            </a:r>
            <a:r>
              <a:rPr lang="en-GB" sz="2200">
                <a:solidFill>
                  <a:schemeClr val="dk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Rule</a:t>
            </a: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using same </a:t>
            </a:r>
            <a:r>
              <a:rPr lang="en-GB" sz="2200">
                <a:solidFill>
                  <a:schemeClr val="dk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yo</a:t>
            </a:r>
            <a:r>
              <a:rPr lang="en-GB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command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460" name="Google Shape;46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02669"/>
            <a:ext cx="9144001" cy="4340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6"/>
          <p:cNvSpPr txBox="1"/>
          <p:nvPr/>
        </p:nvSpPr>
        <p:spPr>
          <a:xfrm>
            <a:off x="435700" y="450000"/>
            <a:ext cx="83967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6747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docs/rules/&lt;rule-name&gt;.md</a:t>
            </a:r>
            <a:r>
              <a:rPr lang="en-GB" sz="2000">
                <a:latin typeface="Poppins"/>
                <a:ea typeface="Poppins"/>
                <a:cs typeface="Poppins"/>
                <a:sym typeface="Poppins"/>
              </a:rPr>
              <a:t> This is a Markdown file that documents your rule. You should definitely fill this out before submitting your plugin/rule to help.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b="1" lang="en-GB" sz="2000"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ib/rules/&lt;rule-name&gt;.js</a:t>
            </a:r>
            <a:r>
              <a:rPr lang="en-GB" sz="2000">
                <a:latin typeface="Poppins"/>
                <a:ea typeface="Poppins"/>
                <a:cs typeface="Poppins"/>
                <a:sym typeface="Poppins"/>
              </a:rPr>
              <a:t> This is where we’ll write the logic to implement the rule.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tests/lib/rules/&lt;rule-name&gt;.js</a:t>
            </a:r>
            <a:r>
              <a:rPr lang="en-GB" sz="2000"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000">
                <a:latin typeface="Poppins"/>
                <a:ea typeface="Poppins"/>
                <a:cs typeface="Poppins"/>
                <a:sym typeface="Poppins"/>
              </a:rPr>
              <a:t>This is a scaffold of a test suite with an example of a test of some invalid code.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 txBox="1"/>
          <p:nvPr/>
        </p:nvSpPr>
        <p:spPr>
          <a:xfrm>
            <a:off x="311700" y="240825"/>
            <a:ext cx="55431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Let’s talk about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AST first:</a:t>
            </a:r>
            <a:endParaRPr b="1" sz="29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1" name="Google Shape;471;p57"/>
          <p:cNvSpPr txBox="1"/>
          <p:nvPr/>
        </p:nvSpPr>
        <p:spPr>
          <a:xfrm>
            <a:off x="141100" y="844350"/>
            <a:ext cx="5943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Abstract Syntax Tree or </a:t>
            </a:r>
            <a:r>
              <a:rPr lang="en-GB" sz="2700">
                <a:solidFill>
                  <a:schemeClr val="lt1"/>
                </a:solidFill>
                <a:highlight>
                  <a:schemeClr val="accent2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AST</a:t>
            </a:r>
            <a:endParaRPr sz="2700">
              <a:solidFill>
                <a:schemeClr val="lt1"/>
              </a:solidFill>
              <a:highlight>
                <a:schemeClr val="accent2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is a </a:t>
            </a:r>
            <a:r>
              <a:rPr lang="en-GB" sz="2700">
                <a:solidFill>
                  <a:schemeClr val="lt1"/>
                </a:solidFill>
                <a:highlight>
                  <a:schemeClr val="accent2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tree</a:t>
            </a:r>
            <a:r>
              <a:rPr lang="en-GB" sz="27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representations of code</a:t>
            </a:r>
            <a:br>
              <a:rPr lang="en-GB" sz="27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GB" sz="27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(</a:t>
            </a:r>
            <a:r>
              <a:rPr lang="en-GB" sz="2700">
                <a:solidFill>
                  <a:schemeClr val="lt1"/>
                </a:solidFill>
                <a:highlight>
                  <a:schemeClr val="accent6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JSON</a:t>
            </a:r>
            <a:r>
              <a:rPr lang="en-GB" sz="27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fine too)</a:t>
            </a:r>
            <a:endParaRPr sz="2500"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72" name="Google Shape;4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126" y="0"/>
            <a:ext cx="3115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58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478" name="Google Shape;478;p58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58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58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58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58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58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58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58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58"/>
          <p:cNvSpPr txBox="1"/>
          <p:nvPr/>
        </p:nvSpPr>
        <p:spPr>
          <a:xfrm>
            <a:off x="311700" y="270000"/>
            <a:ext cx="8520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When a compiler transforms some code there are fundamentally the following steps: </a:t>
            </a:r>
            <a:r>
              <a:rPr b="1" lang="en-GB" sz="1600" u="sng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Code input</a:t>
            </a:r>
            <a:r>
              <a:rPr lang="en-GB" sz="1600">
                <a:solidFill>
                  <a:schemeClr val="lt1"/>
                </a:solidFill>
                <a:highlight>
                  <a:schemeClr val="accent5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,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Lexical Analysis,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Syntax Analysis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,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Code Generation</a:t>
            </a:r>
            <a:endParaRPr sz="1600"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87" name="Google Shape;48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0790"/>
            <a:ext cx="914400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8"/>
          <p:cNvSpPr/>
          <p:nvPr/>
        </p:nvSpPr>
        <p:spPr>
          <a:xfrm>
            <a:off x="1683225" y="2102450"/>
            <a:ext cx="7271100" cy="178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59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494" name="Google Shape;494;p59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59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59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59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59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59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59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59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02" name="Google Shape;5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0790"/>
            <a:ext cx="914400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9"/>
          <p:cNvSpPr/>
          <p:nvPr/>
        </p:nvSpPr>
        <p:spPr>
          <a:xfrm>
            <a:off x="4344175" y="2102450"/>
            <a:ext cx="4610400" cy="178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9"/>
          <p:cNvSpPr txBox="1"/>
          <p:nvPr/>
        </p:nvSpPr>
        <p:spPr>
          <a:xfrm>
            <a:off x="311700" y="270000"/>
            <a:ext cx="8520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When a compiler transforms some code there are fundamentally the following steps: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Code input, 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lang="en-GB" sz="1600" u="sng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Lexical Analysis,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Syntax Analysis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, Code Generation</a:t>
            </a:r>
            <a:endParaRPr sz="1600"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60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510" name="Google Shape;510;p60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60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60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60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60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60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60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60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0790"/>
            <a:ext cx="914400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0"/>
          <p:cNvSpPr/>
          <p:nvPr/>
        </p:nvSpPr>
        <p:spPr>
          <a:xfrm>
            <a:off x="6804000" y="2126200"/>
            <a:ext cx="2311800" cy="178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0"/>
          <p:cNvSpPr txBox="1"/>
          <p:nvPr/>
        </p:nvSpPr>
        <p:spPr>
          <a:xfrm>
            <a:off x="311700" y="270000"/>
            <a:ext cx="8520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When a compiler transforms some code there are fundamentally the following steps: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Code input, 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Lexical Analysis,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lang="en-GB" sz="1600" u="sng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Syntax Analysis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, Code Generation</a:t>
            </a:r>
            <a:endParaRPr sz="1600"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21" name="Google Shape;521;p60"/>
          <p:cNvSpPr/>
          <p:nvPr/>
        </p:nvSpPr>
        <p:spPr>
          <a:xfrm>
            <a:off x="6568400" y="1957750"/>
            <a:ext cx="297900" cy="106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61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527" name="Google Shape;527;p61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61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61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61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61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61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61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61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5" name="Google Shape;53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40790"/>
            <a:ext cx="9144000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1"/>
          <p:cNvSpPr txBox="1"/>
          <p:nvPr/>
        </p:nvSpPr>
        <p:spPr>
          <a:xfrm>
            <a:off x="311700" y="270000"/>
            <a:ext cx="8520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When a compiler transforms some code there are fundamentally the following steps: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Code input, </a:t>
            </a:r>
            <a:r>
              <a:rPr lang="en-GB" sz="1600">
                <a:solidFill>
                  <a:schemeClr val="lt1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Lexical Analysis,</a:t>
            </a:r>
            <a:r>
              <a:rPr lang="en-GB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Syntax Analysis,</a:t>
            </a:r>
            <a:r>
              <a:rPr b="1" lang="en-GB" sz="1600" u="sng">
                <a:solidFill>
                  <a:schemeClr val="lt1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 Code Generation</a:t>
            </a:r>
            <a:endParaRPr b="1" sz="1600" u="sng">
              <a:solidFill>
                <a:schemeClr val="lt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2"/>
          <p:cNvSpPr/>
          <p:nvPr/>
        </p:nvSpPr>
        <p:spPr>
          <a:xfrm>
            <a:off x="4567675" y="350"/>
            <a:ext cx="4567500" cy="514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42" name="Google Shape;542;p62"/>
          <p:cNvPicPr preferRelativeResize="0"/>
          <p:nvPr/>
        </p:nvPicPr>
        <p:blipFill rotWithShape="1">
          <a:blip r:embed="rId3">
            <a:alphaModFix/>
          </a:blip>
          <a:srcRect b="0" l="49684" r="19403" t="0"/>
          <a:stretch/>
        </p:blipFill>
        <p:spPr>
          <a:xfrm>
            <a:off x="4567675" y="2124675"/>
            <a:ext cx="422451" cy="9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2"/>
          <p:cNvPicPr preferRelativeResize="0"/>
          <p:nvPr/>
        </p:nvPicPr>
        <p:blipFill rotWithShape="1">
          <a:blip r:embed="rId4">
            <a:alphaModFix/>
          </a:blip>
          <a:srcRect b="0" l="69089" r="0" t="0"/>
          <a:stretch/>
        </p:blipFill>
        <p:spPr>
          <a:xfrm>
            <a:off x="4145100" y="2124675"/>
            <a:ext cx="422451" cy="9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2"/>
          <p:cNvSpPr txBox="1"/>
          <p:nvPr/>
        </p:nvSpPr>
        <p:spPr>
          <a:xfrm>
            <a:off x="0" y="0"/>
            <a:ext cx="914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rgbClr val="0D112B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Lexical Analysis</a:t>
            </a:r>
            <a:r>
              <a:rPr lang="en-GB" sz="2400">
                <a:solidFill>
                  <a:srgbClr val="0D112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GB" sz="2400">
                <a:solidFill>
                  <a:srgbClr val="0D112B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-GB" sz="2400">
                <a:solidFill>
                  <a:srgbClr val="0D112B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ode that you wrote is going to be converted into a set of tokens describing the different parts of your code.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3"/>
          <p:cNvSpPr/>
          <p:nvPr/>
        </p:nvSpPr>
        <p:spPr>
          <a:xfrm>
            <a:off x="4567675" y="350"/>
            <a:ext cx="4567500" cy="514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51" name="Google Shape;551;p63"/>
          <p:cNvPicPr preferRelativeResize="0"/>
          <p:nvPr/>
        </p:nvPicPr>
        <p:blipFill rotWithShape="1">
          <a:blip r:embed="rId3">
            <a:alphaModFix/>
          </a:blip>
          <a:srcRect b="0" l="49684" r="19403" t="0"/>
          <a:stretch/>
        </p:blipFill>
        <p:spPr>
          <a:xfrm>
            <a:off x="4567675" y="2124675"/>
            <a:ext cx="422451" cy="9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3"/>
          <p:cNvPicPr preferRelativeResize="0"/>
          <p:nvPr/>
        </p:nvPicPr>
        <p:blipFill rotWithShape="1">
          <a:blip r:embed="rId4">
            <a:alphaModFix/>
          </a:blip>
          <a:srcRect b="0" l="69089" r="0" t="0"/>
          <a:stretch/>
        </p:blipFill>
        <p:spPr>
          <a:xfrm>
            <a:off x="4145100" y="2124675"/>
            <a:ext cx="422451" cy="9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3"/>
          <p:cNvSpPr txBox="1"/>
          <p:nvPr/>
        </p:nvSpPr>
        <p:spPr>
          <a:xfrm>
            <a:off x="0" y="0"/>
            <a:ext cx="9100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rgbClr val="0D112B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Syntax</a:t>
            </a:r>
            <a:r>
              <a:rPr b="1" lang="en-GB" sz="2400" u="sng">
                <a:solidFill>
                  <a:srgbClr val="0D112B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 Analysis</a:t>
            </a:r>
            <a:r>
              <a:rPr lang="en-GB" sz="2400">
                <a:solidFill>
                  <a:srgbClr val="0D112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GB" sz="1600">
                <a:solidFill>
                  <a:srgbClr val="0D112B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2400">
                <a:solidFill>
                  <a:srgbClr val="0D112B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converts our tokens into a tree that represents the actual structure of the code.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64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560" name="Google Shape;560;p64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64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64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64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64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64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64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64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8" name="Google Shape;568;p64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69" name="Google Shape;569;p64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6665400" y="3606400"/>
            <a:ext cx="2322575" cy="1442998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4"/>
          <p:cNvSpPr/>
          <p:nvPr/>
        </p:nvSpPr>
        <p:spPr>
          <a:xfrm>
            <a:off x="3923200" y="2910900"/>
            <a:ext cx="4909200" cy="1962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64"/>
          <p:cNvSpPr txBox="1"/>
          <p:nvPr>
            <p:ph idx="5" type="subTitle"/>
          </p:nvPr>
        </p:nvSpPr>
        <p:spPr>
          <a:xfrm>
            <a:off x="4574650" y="3542975"/>
            <a:ext cx="4070400" cy="80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AST Explorer settings used:</a:t>
            </a:r>
            <a:br>
              <a:rPr lang="en-GB" sz="1400">
                <a:solidFill>
                  <a:schemeClr val="dk1"/>
                </a:solidFill>
                <a:highlight>
                  <a:srgbClr val="EFEFE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-GB" sz="1400">
                <a:solidFill>
                  <a:schemeClr val="dk1"/>
                </a:solidFill>
                <a:highlight>
                  <a:srgbClr val="EFEFEF"/>
                </a:highlight>
                <a:latin typeface="Courier New"/>
                <a:ea typeface="Courier New"/>
                <a:cs typeface="Courier New"/>
                <a:sym typeface="Courier New"/>
              </a:rPr>
              <a:t>&gt; </a:t>
            </a:r>
            <a:r>
              <a:rPr lang="en-GB" sz="1400">
                <a:solidFill>
                  <a:schemeClr val="dk1"/>
                </a:solidFill>
                <a:highlight>
                  <a:srgbClr val="EFEFEF"/>
                </a:highlight>
                <a:latin typeface="Courier New"/>
                <a:ea typeface="Courier New"/>
                <a:cs typeface="Courier New"/>
                <a:sym typeface="Courier New"/>
              </a:rPr>
              <a:t>Parser: </a:t>
            </a:r>
            <a:r>
              <a:rPr lang="en-GB" sz="1400" u="sng">
                <a:solidFill>
                  <a:schemeClr val="dk1"/>
                </a:solidFill>
                <a:highlight>
                  <a:srgbClr val="EFEFEF"/>
                </a:highlight>
                <a:latin typeface="Courier New"/>
                <a:ea typeface="Courier New"/>
                <a:cs typeface="Courier New"/>
                <a:sym typeface="Courier Ne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@babel/eslint-parser-7.13.14</a:t>
            </a:r>
            <a:endParaRPr sz="1400" u="sng">
              <a:solidFill>
                <a:schemeClr val="dk1"/>
              </a:solidFill>
              <a:highlight>
                <a:srgbClr val="EFEFE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EFEFEF"/>
                </a:highlight>
                <a:latin typeface="Courier New"/>
                <a:ea typeface="Courier New"/>
                <a:cs typeface="Courier New"/>
                <a:sym typeface="Courier New"/>
              </a:rPr>
              <a:t>&gt; Transformer: </a:t>
            </a:r>
            <a:r>
              <a:rPr lang="en-GB" sz="1400" u="sng">
                <a:solidFill>
                  <a:schemeClr val="dk1"/>
                </a:solidFill>
                <a:highlight>
                  <a:srgbClr val="EFEFEF"/>
                </a:highlight>
                <a:latin typeface="Courier New"/>
                <a:ea typeface="Courier New"/>
                <a:cs typeface="Courier New"/>
                <a:sym typeface="Courier Ne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ESLint v8-8.9.0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72" name="Google Shape;57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4650" y="3072600"/>
            <a:ext cx="384325" cy="2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4"/>
          <p:cNvPicPr preferRelativeResize="0"/>
          <p:nvPr/>
        </p:nvPicPr>
        <p:blipFill rotWithShape="1">
          <a:blip r:embed="rId7">
            <a:alphaModFix/>
          </a:blip>
          <a:srcRect b="13088" l="0" r="10514" t="0"/>
          <a:stretch/>
        </p:blipFill>
        <p:spPr>
          <a:xfrm>
            <a:off x="5503475" y="510915"/>
            <a:ext cx="2978401" cy="2165408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64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5" name="Google Shape;575;p64"/>
          <p:cNvSpPr txBox="1"/>
          <p:nvPr/>
        </p:nvSpPr>
        <p:spPr>
          <a:xfrm>
            <a:off x="311700" y="470100"/>
            <a:ext cx="42096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parse syntax tree with AST Explorer and ESQuery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Paste you snippet into </a:t>
            </a:r>
            <a:r>
              <a:rPr b="1" lang="en-GB" sz="1600">
                <a:solidFill>
                  <a:schemeClr val="dk1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astexplorer.net</a:t>
            </a:r>
            <a:endParaRPr b="1" sz="1600">
              <a:solidFill>
                <a:schemeClr val="dk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1800">
                <a:solidFill>
                  <a:srgbClr val="0A0A0A"/>
                </a:solidFill>
                <a:highlight>
                  <a:srgbClr val="FFFFFF"/>
                </a:highlight>
              </a:rPr>
            </a:br>
            <a:endParaRPr b="1" sz="18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65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581" name="Google Shape;581;p65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65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65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65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65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9" name="Google Shape;589;p65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90" name="Google Shape;590;p65"/>
          <p:cNvPicPr preferRelativeResize="0"/>
          <p:nvPr/>
        </p:nvPicPr>
        <p:blipFill rotWithShape="1">
          <a:blip r:embed="rId3">
            <a:alphaModFix/>
          </a:blip>
          <a:srcRect b="13088" l="0" r="10514" t="0"/>
          <a:stretch/>
        </p:blipFill>
        <p:spPr>
          <a:xfrm>
            <a:off x="5503475" y="510915"/>
            <a:ext cx="2978401" cy="216540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5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2" name="Google Shape;592;p65"/>
          <p:cNvSpPr txBox="1"/>
          <p:nvPr/>
        </p:nvSpPr>
        <p:spPr>
          <a:xfrm>
            <a:off x="311700" y="470100"/>
            <a:ext cx="42096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parse syntax tree with AST Explorer and ESQuery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Paste you snippet into 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astexplorer.net</a:t>
            </a:r>
            <a:endParaRPr b="1"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Explore your </a:t>
            </a:r>
            <a:r>
              <a:rPr lang="en-GB" sz="1600">
                <a:solidFill>
                  <a:schemeClr val="dk1"/>
                </a:solidFill>
                <a:highlight>
                  <a:schemeClr val="accent2"/>
                </a:highlight>
                <a:latin typeface="Poppins Light"/>
                <a:ea typeface="Poppins Light"/>
                <a:cs typeface="Poppins Light"/>
                <a:sym typeface="Poppins Light"/>
              </a:rPr>
              <a:t>AST!</a:t>
            </a:r>
            <a:endParaRPr sz="1600">
              <a:solidFill>
                <a:schemeClr val="dk1"/>
              </a:solidFill>
              <a:highlight>
                <a:schemeClr val="accent2"/>
              </a:highlight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1800">
                <a:solidFill>
                  <a:srgbClr val="0A0A0A"/>
                </a:solidFill>
                <a:highlight>
                  <a:srgbClr val="FFFFFF"/>
                </a:highlight>
              </a:rPr>
            </a:br>
            <a:endParaRPr b="1" sz="18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593" name="Google Shape;593;p65"/>
          <p:cNvPicPr preferRelativeResize="0"/>
          <p:nvPr/>
        </p:nvPicPr>
        <p:blipFill rotWithShape="1">
          <a:blip r:embed="rId4">
            <a:alphaModFix/>
          </a:blip>
          <a:srcRect b="30810" l="22021" r="0" t="0"/>
          <a:stretch/>
        </p:blipFill>
        <p:spPr>
          <a:xfrm>
            <a:off x="5155075" y="3606400"/>
            <a:ext cx="3832899" cy="144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66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599" name="Google Shape;599;p66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66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66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66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66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66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66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66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7" name="Google Shape;607;p66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08" name="Google Shape;608;p66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6665400" y="3606400"/>
            <a:ext cx="2322575" cy="14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6"/>
          <p:cNvPicPr preferRelativeResize="0"/>
          <p:nvPr/>
        </p:nvPicPr>
        <p:blipFill rotWithShape="1">
          <a:blip r:embed="rId4">
            <a:alphaModFix/>
          </a:blip>
          <a:srcRect b="13088" l="0" r="10514" t="0"/>
          <a:stretch/>
        </p:blipFill>
        <p:spPr>
          <a:xfrm>
            <a:off x="5503475" y="510915"/>
            <a:ext cx="2978401" cy="2165408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6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1" name="Google Shape;611;p66"/>
          <p:cNvSpPr txBox="1"/>
          <p:nvPr/>
        </p:nvSpPr>
        <p:spPr>
          <a:xfrm>
            <a:off x="311700" y="470100"/>
            <a:ext cx="42096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parse syntax tree with AST Explorer and ESQuery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Paste you snippet into 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astexplorer.net</a:t>
            </a:r>
            <a:endParaRPr b="1"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Explore your </a:t>
            </a:r>
            <a:r>
              <a:rPr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 Light"/>
                <a:ea typeface="Poppins Light"/>
                <a:cs typeface="Poppins Light"/>
                <a:sym typeface="Poppins Light"/>
              </a:rPr>
              <a:t>AST!</a:t>
            </a:r>
            <a:endParaRPr sz="1600">
              <a:solidFill>
                <a:srgbClr val="B7B7B7"/>
              </a:solidFill>
              <a:highlight>
                <a:schemeClr val="accent2"/>
              </a:highlight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Configure </a:t>
            </a:r>
            <a:r>
              <a:rPr b="1" lang="en-GB" sz="16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Parser</a:t>
            </a:r>
            <a:r>
              <a:rPr lang="en-GB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and </a:t>
            </a:r>
            <a:r>
              <a:rPr b="1" lang="en-GB" sz="1600">
                <a:solidFill>
                  <a:schemeClr val="dk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Transformer</a:t>
            </a:r>
            <a:r>
              <a:rPr lang="en-GB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(</a:t>
            </a:r>
            <a:r>
              <a:rPr b="1" lang="en-GB" sz="1600">
                <a:solidFill>
                  <a:schemeClr val="dk1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TS</a:t>
            </a:r>
            <a:r>
              <a:rPr lang="en-GB"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supported too!)</a:t>
            </a:r>
            <a:endParaRPr sz="16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A0A0A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b="1" lang="en-GB" sz="1800">
                <a:solidFill>
                  <a:srgbClr val="0A0A0A"/>
                </a:solidFill>
                <a:highlight>
                  <a:srgbClr val="FFFFFF"/>
                </a:highlight>
              </a:rPr>
            </a:br>
            <a:endParaRPr b="1" sz="18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12" name="Google Shape;612;p66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5155075" y="3606400"/>
            <a:ext cx="3832899" cy="144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67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618" name="Google Shape;618;p67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67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67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67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67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67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67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67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6" name="Google Shape;626;p67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27" name="Google Shape;627;p67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5270925" y="3606400"/>
            <a:ext cx="3717048" cy="14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7"/>
          <p:cNvPicPr preferRelativeResize="0"/>
          <p:nvPr/>
        </p:nvPicPr>
        <p:blipFill rotWithShape="1">
          <a:blip r:embed="rId4">
            <a:alphaModFix/>
          </a:blip>
          <a:srcRect b="13088" l="0" r="10514" t="0"/>
          <a:stretch/>
        </p:blipFill>
        <p:spPr>
          <a:xfrm>
            <a:off x="5503475" y="510915"/>
            <a:ext cx="2978401" cy="2165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7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0" name="Google Shape;630;p67"/>
          <p:cNvSpPr txBox="1"/>
          <p:nvPr/>
        </p:nvSpPr>
        <p:spPr>
          <a:xfrm>
            <a:off x="311700" y="470100"/>
            <a:ext cx="42096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parse syntax tree with AST Explorer and ESQuery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Paste you snippet into 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astexplorer.net</a:t>
            </a:r>
            <a:endParaRPr b="1"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Explore your AST!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Configure </a:t>
            </a:r>
            <a:r>
              <a:rPr b="1"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Parser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and </a:t>
            </a:r>
            <a:r>
              <a:rPr b="1"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Transformer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(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TS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supported too!)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400"/>
              <a:buAutoNum type="arabicPeriod"/>
            </a:pP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Find your </a:t>
            </a:r>
            <a:r>
              <a:rPr b="1" lang="en-GB" sz="1600">
                <a:solidFill>
                  <a:srgbClr val="0A0A0A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Entry Point</a:t>
            </a: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 using AST Explorer + </a:t>
            </a:r>
            <a:r>
              <a:rPr b="1" lang="en-GB" sz="1600">
                <a:solidFill>
                  <a:srgbClr val="0A0A0A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esquery</a:t>
            </a: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 for debug</a:t>
            </a:r>
            <a:endParaRPr sz="1600">
              <a:solidFill>
                <a:srgbClr val="0A0A0A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A0A0A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b="1" lang="en-GB" sz="1800">
                <a:solidFill>
                  <a:srgbClr val="0A0A0A"/>
                </a:solidFill>
                <a:highlight>
                  <a:srgbClr val="FFFFFF"/>
                </a:highlight>
              </a:rPr>
            </a:br>
            <a:endParaRPr b="1" sz="18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31" name="Google Shape;631;p67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5155075" y="3606400"/>
            <a:ext cx="3832899" cy="144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68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637" name="Google Shape;637;p68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68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68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68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68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68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68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68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5" name="Google Shape;645;p68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46" name="Google Shape;646;p68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5155075" y="3606400"/>
            <a:ext cx="3832899" cy="14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8"/>
          <p:cNvPicPr preferRelativeResize="0"/>
          <p:nvPr/>
        </p:nvPicPr>
        <p:blipFill rotWithShape="1">
          <a:blip r:embed="rId4">
            <a:alphaModFix/>
          </a:blip>
          <a:srcRect b="13088" l="0" r="10514" t="0"/>
          <a:stretch/>
        </p:blipFill>
        <p:spPr>
          <a:xfrm>
            <a:off x="5503475" y="510915"/>
            <a:ext cx="2978401" cy="216540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8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9" name="Google Shape;649;p68"/>
          <p:cNvSpPr txBox="1"/>
          <p:nvPr/>
        </p:nvSpPr>
        <p:spPr>
          <a:xfrm>
            <a:off x="311700" y="470100"/>
            <a:ext cx="42096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parse syntax tree with AST Explorer and ESQuery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Paste you snippet into 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astexplorer.net</a:t>
            </a:r>
            <a:endParaRPr b="1"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Explore your AST!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Configure </a:t>
            </a:r>
            <a:r>
              <a:rPr b="1"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Parser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and </a:t>
            </a:r>
            <a:r>
              <a:rPr b="1"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Transformer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(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TS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supported too!)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Find your </a:t>
            </a:r>
            <a:r>
              <a:rPr b="1"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Entry Point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using AST Explorer + </a:t>
            </a:r>
            <a:r>
              <a:rPr b="1"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esquery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for debug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400"/>
              <a:buAutoNum type="arabicPeriod"/>
            </a:pP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Write your rule which will report on </a:t>
            </a:r>
            <a:r>
              <a:rPr b="1" lang="en-GB" sz="1600">
                <a:solidFill>
                  <a:srgbClr val="0A0A0A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negative</a:t>
            </a: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 cases and won't be triggered on </a:t>
            </a:r>
            <a:r>
              <a:rPr b="1" lang="en-GB" sz="1600">
                <a:solidFill>
                  <a:srgbClr val="0A0A0A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positive</a:t>
            </a: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 ones</a:t>
            </a:r>
            <a:endParaRPr sz="1600">
              <a:solidFill>
                <a:srgbClr val="0A0A0A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A0A0A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b="1" lang="en-GB" sz="1800">
                <a:solidFill>
                  <a:srgbClr val="0A0A0A"/>
                </a:solidFill>
                <a:highlight>
                  <a:srgbClr val="FFFFFF"/>
                </a:highlight>
              </a:rPr>
            </a:br>
            <a:endParaRPr b="1" sz="18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69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655" name="Google Shape;655;p69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69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69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9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69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69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9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9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3" name="Google Shape;663;p69"/>
          <p:cNvSpPr/>
          <p:nvPr/>
        </p:nvSpPr>
        <p:spPr>
          <a:xfrm>
            <a:off x="4934450" y="350"/>
            <a:ext cx="4209600" cy="5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64" name="Google Shape;664;p69"/>
          <p:cNvPicPr preferRelativeResize="0"/>
          <p:nvPr/>
        </p:nvPicPr>
        <p:blipFill rotWithShape="1">
          <a:blip r:embed="rId3">
            <a:alphaModFix/>
          </a:blip>
          <a:srcRect b="30810" l="22021" r="0" t="0"/>
          <a:stretch/>
        </p:blipFill>
        <p:spPr>
          <a:xfrm>
            <a:off x="5166675" y="3606400"/>
            <a:ext cx="3821302" cy="14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69"/>
          <p:cNvPicPr preferRelativeResize="0"/>
          <p:nvPr/>
        </p:nvPicPr>
        <p:blipFill rotWithShape="1">
          <a:blip r:embed="rId4">
            <a:alphaModFix/>
          </a:blip>
          <a:srcRect b="13088" l="0" r="10514" t="0"/>
          <a:stretch/>
        </p:blipFill>
        <p:spPr>
          <a:xfrm>
            <a:off x="5503475" y="510915"/>
            <a:ext cx="2978401" cy="2165408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9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7" name="Google Shape;667;p69"/>
          <p:cNvSpPr txBox="1"/>
          <p:nvPr/>
        </p:nvSpPr>
        <p:spPr>
          <a:xfrm>
            <a:off x="311700" y="470100"/>
            <a:ext cx="42096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parse syntax tree with AST Explorer and ESQuery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Paste you snippet into 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astexplorer.net</a:t>
            </a:r>
            <a:endParaRPr b="1"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Explore your AST!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 Light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Configure </a:t>
            </a:r>
            <a:r>
              <a:rPr b="1"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Parser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and </a:t>
            </a:r>
            <a:r>
              <a:rPr b="1"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Transformer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(</a:t>
            </a:r>
            <a:r>
              <a:rPr b="1"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TS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supported too!)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Find your </a:t>
            </a:r>
            <a:r>
              <a:rPr b="1"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Entry Point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using AST Explorer + </a:t>
            </a:r>
            <a:r>
              <a:rPr b="1"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esquery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for debug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rabicPeriod"/>
            </a:pP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Write your rule which will report on </a:t>
            </a:r>
            <a:r>
              <a:rPr b="1"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negative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cases and won't be triggered on </a:t>
            </a:r>
            <a:r>
              <a:rPr b="1"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positive</a:t>
            </a:r>
            <a:r>
              <a:rPr lang="en-GB" sz="1600">
                <a:solidFill>
                  <a:srgbClr val="B7B7B7"/>
                </a:solidFill>
                <a:latin typeface="Poppins Light"/>
                <a:ea typeface="Poppins Light"/>
                <a:cs typeface="Poppins Light"/>
                <a:sym typeface="Poppins Light"/>
              </a:rPr>
              <a:t> ones</a:t>
            </a:r>
            <a:endParaRPr sz="1600">
              <a:solidFill>
                <a:srgbClr val="B7B7B7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400"/>
              <a:buAutoNum type="arabicPeriod"/>
            </a:pP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Add more tests and re-run (</a:t>
            </a:r>
            <a:r>
              <a:rPr b="1" lang="en-GB" sz="1600">
                <a:solidFill>
                  <a:srgbClr val="0A0A0A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TDD</a:t>
            </a:r>
            <a:r>
              <a:rPr lang="en-GB" sz="1600">
                <a:solidFill>
                  <a:srgbClr val="0A0A0A"/>
                </a:solidFill>
                <a:latin typeface="Poppins Light"/>
                <a:ea typeface="Poppins Light"/>
                <a:cs typeface="Poppins Light"/>
                <a:sym typeface="Poppins Light"/>
              </a:rPr>
              <a:t>)</a:t>
            </a:r>
            <a:endParaRPr sz="1600">
              <a:solidFill>
                <a:srgbClr val="0A0A0A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b="1" lang="en-GB" sz="1800">
                <a:solidFill>
                  <a:srgbClr val="0A0A0A"/>
                </a:solidFill>
                <a:highlight>
                  <a:srgbClr val="FFFFFF"/>
                </a:highlight>
              </a:rPr>
            </a:br>
            <a:endParaRPr b="1" sz="18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None/>
            </a:pPr>
            <a:b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0"/>
          <p:cNvSpPr txBox="1"/>
          <p:nvPr>
            <p:ph type="title"/>
          </p:nvPr>
        </p:nvSpPr>
        <p:spPr>
          <a:xfrm>
            <a:off x="1115050" y="2010700"/>
            <a:ext cx="8832300" cy="125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SWITCH TO AST EXPLORER HERE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71"/>
          <p:cNvGrpSpPr/>
          <p:nvPr/>
        </p:nvGrpSpPr>
        <p:grpSpPr>
          <a:xfrm>
            <a:off x="311702" y="4678416"/>
            <a:ext cx="720057" cy="195075"/>
            <a:chOff x="238125" y="1890375"/>
            <a:chExt cx="7122225" cy="1929525"/>
          </a:xfrm>
        </p:grpSpPr>
        <p:sp>
          <p:nvSpPr>
            <p:cNvPr id="678" name="Google Shape;678;p71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1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71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71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71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71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71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71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6" name="Google Shape;686;p71"/>
          <p:cNvSpPr txBox="1"/>
          <p:nvPr/>
        </p:nvSpPr>
        <p:spPr>
          <a:xfrm>
            <a:off x="311700" y="240825"/>
            <a:ext cx="3468300" cy="24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chemeClr val="lt1"/>
                </a:solidFill>
                <a:highlight>
                  <a:schemeClr val="accen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AST Explorer </a:t>
            </a:r>
            <a:r>
              <a:rPr b="1" lang="en-GB" sz="3300">
                <a:solidFill>
                  <a:schemeClr val="lt1"/>
                </a:solidFill>
                <a:highlight>
                  <a:schemeClr val="l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snippet 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for this talk can be found here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</a:t>
            </a:r>
            <a:endParaRPr b="1" sz="3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87" name="Google Shape;68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2"/>
          <p:cNvSpPr txBox="1"/>
          <p:nvPr>
            <p:ph type="title"/>
          </p:nvPr>
        </p:nvSpPr>
        <p:spPr>
          <a:xfrm>
            <a:off x="311700" y="270000"/>
            <a:ext cx="3917700" cy="125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3" name="Google Shape;69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0" y="0"/>
            <a:ext cx="9100298" cy="2403947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2"/>
          <p:cNvSpPr txBox="1"/>
          <p:nvPr/>
        </p:nvSpPr>
        <p:spPr>
          <a:xfrm>
            <a:off x="1552000" y="3113300"/>
            <a:ext cx="8782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Every</a:t>
            </a:r>
            <a:r>
              <a:rPr lang="en-GB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test is actually an </a:t>
            </a:r>
            <a:r>
              <a:rPr b="1" lang="en-GB" sz="20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ExpressionStatement</a:t>
            </a:r>
            <a:endParaRPr b="1" sz="2000">
              <a:solidFill>
                <a:schemeClr val="lt1"/>
              </a:solidFill>
              <a:highlight>
                <a:schemeClr val="accent5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300"/>
            <a:ext cx="9100298" cy="255057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3"/>
          <p:cNvSpPr txBox="1"/>
          <p:nvPr/>
        </p:nvSpPr>
        <p:spPr>
          <a:xfrm>
            <a:off x="311700" y="3020975"/>
            <a:ext cx="8782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test call is </a:t>
            </a:r>
            <a:r>
              <a:rPr b="1" lang="en-GB" sz="18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CallExpressions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with 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Identifier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1" lang="en-GB" sz="1800">
                <a:solidFill>
                  <a:schemeClr val="lt1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‘test’</a:t>
            </a:r>
            <a:endParaRPr b="1" i="1" sz="1800">
              <a:solidFill>
                <a:schemeClr val="lt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 full path to our test will be something like 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Program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&gt; body &gt; </a:t>
            </a:r>
            <a:r>
              <a:rPr b="1" lang="en-GB" sz="18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ExpressionsStatement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&gt; expression &gt; </a:t>
            </a:r>
            <a:r>
              <a:rPr b="1" lang="en-GB" sz="18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CallExpression</a:t>
            </a:r>
            <a:br>
              <a:rPr lang="en-GB" sz="18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chemeClr val="lt1"/>
              </a:solidFill>
              <a:highlight>
                <a:schemeClr val="accent5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01" name="Google Shape;701;p73"/>
          <p:cNvCxnSpPr/>
          <p:nvPr/>
        </p:nvCxnSpPr>
        <p:spPr>
          <a:xfrm>
            <a:off x="572750" y="168450"/>
            <a:ext cx="4975200" cy="2100000"/>
          </a:xfrm>
          <a:prstGeom prst="straightConnector1">
            <a:avLst/>
          </a:prstGeom>
          <a:noFill/>
          <a:ln cap="flat" cmpd="sng" w="38100">
            <a:solidFill>
              <a:srgbClr val="E0200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FFA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4"/>
          <p:cNvSpPr txBox="1"/>
          <p:nvPr>
            <p:ph idx="1" type="subTitle"/>
          </p:nvPr>
        </p:nvSpPr>
        <p:spPr>
          <a:xfrm>
            <a:off x="311700" y="270000"/>
            <a:ext cx="8412300" cy="460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500">
                <a:latin typeface="Roboto Condensed"/>
                <a:ea typeface="Roboto Condensed"/>
                <a:cs typeface="Roboto Condensed"/>
                <a:sym typeface="Roboto Condensed"/>
              </a:rPr>
              <a:t>But we don’t need to parse from the </a:t>
            </a:r>
            <a:r>
              <a:rPr b="1" lang="en-GB" sz="7500">
                <a:highlight>
                  <a:schemeClr val="accen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Program</a:t>
            </a:r>
            <a:r>
              <a:rPr b="1" lang="en-GB" sz="7500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b="1" lang="en-GB" sz="7500">
                <a:highlight>
                  <a:schemeClr val="accent5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Root</a:t>
            </a:r>
            <a:r>
              <a:rPr b="1" lang="en-GB" sz="7500">
                <a:latin typeface="Roboto Condensed"/>
                <a:ea typeface="Roboto Condensed"/>
                <a:cs typeface="Roboto Condensed"/>
                <a:sym typeface="Roboto Condensed"/>
              </a:rPr>
              <a:t>!</a:t>
            </a:r>
            <a:endParaRPr b="1" sz="75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07" name="Google Shape;707;p74"/>
          <p:cNvPicPr preferRelativeResize="0"/>
          <p:nvPr/>
        </p:nvPicPr>
        <p:blipFill rotWithShape="1">
          <a:blip r:embed="rId3">
            <a:alphaModFix/>
          </a:blip>
          <a:srcRect b="38554" l="17890" r="14673" t="48948"/>
          <a:stretch/>
        </p:blipFill>
        <p:spPr>
          <a:xfrm>
            <a:off x="0" y="0"/>
            <a:ext cx="2958950" cy="3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4"/>
          <p:cNvPicPr preferRelativeResize="0"/>
          <p:nvPr/>
        </p:nvPicPr>
        <p:blipFill rotWithShape="1">
          <a:blip r:embed="rId4">
            <a:alphaModFix/>
          </a:blip>
          <a:srcRect b="5" l="0" r="0" t="40951"/>
          <a:stretch/>
        </p:blipFill>
        <p:spPr>
          <a:xfrm>
            <a:off x="3280850" y="4285875"/>
            <a:ext cx="2582298" cy="85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5"/>
          <p:cNvSpPr txBox="1"/>
          <p:nvPr/>
        </p:nvSpPr>
        <p:spPr>
          <a:xfrm>
            <a:off x="1034000" y="1201950"/>
            <a:ext cx="75123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 can use </a:t>
            </a:r>
            <a:r>
              <a:rPr lang="en-GB" sz="2800">
                <a:solidFill>
                  <a:schemeClr val="lt1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ESQuery</a:t>
            </a:r>
            <a:r>
              <a:rPr lang="en-GB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library for querying the </a:t>
            </a:r>
            <a:r>
              <a:rPr lang="en-GB" sz="28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AST</a:t>
            </a:r>
            <a:r>
              <a:rPr lang="en-GB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output for patterns of syntax using a CSS style selector system. It’s very helpful for narrowing down or debugging the search for target node.</a:t>
            </a:r>
            <a:endParaRPr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800">
              <a:solidFill>
                <a:schemeClr val="lt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6"/>
          <p:cNvSpPr txBox="1"/>
          <p:nvPr>
            <p:ph type="title"/>
          </p:nvPr>
        </p:nvSpPr>
        <p:spPr>
          <a:xfrm>
            <a:off x="514200" y="1035400"/>
            <a:ext cx="8416800" cy="262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700">
                <a:solidFill>
                  <a:schemeClr val="dk1"/>
                </a:solidFill>
                <a:highlight>
                  <a:schemeClr val="accent5"/>
                </a:highlight>
              </a:rPr>
              <a:t>ESQuery</a:t>
            </a:r>
            <a:r>
              <a:rPr lang="en-GB" sz="6700">
                <a:solidFill>
                  <a:schemeClr val="dk1"/>
                </a:solidFill>
              </a:rPr>
              <a:t> selectors are like </a:t>
            </a:r>
            <a:r>
              <a:rPr lang="en-GB" sz="6700">
                <a:solidFill>
                  <a:schemeClr val="dk1"/>
                </a:solidFill>
                <a:highlight>
                  <a:schemeClr val="lt2"/>
                </a:highlight>
              </a:rPr>
              <a:t>JQuery</a:t>
            </a:r>
            <a:r>
              <a:rPr lang="en-GB" sz="6700">
                <a:solidFill>
                  <a:schemeClr val="dk1"/>
                </a:solidFill>
              </a:rPr>
              <a:t>* ones but </a:t>
            </a:r>
            <a:r>
              <a:rPr lang="en-GB" sz="6700" u="sng">
                <a:solidFill>
                  <a:schemeClr val="dk1"/>
                </a:solidFill>
              </a:rPr>
              <a:t>for </a:t>
            </a:r>
            <a:r>
              <a:rPr lang="en-GB" sz="6700" u="sng">
                <a:solidFill>
                  <a:schemeClr val="dk1"/>
                </a:solidFill>
                <a:highlight>
                  <a:schemeClr val="accent2"/>
                </a:highlight>
              </a:rPr>
              <a:t>AST </a:t>
            </a:r>
            <a:endParaRPr sz="6700" u="sng">
              <a:solidFill>
                <a:schemeClr val="dk1"/>
              </a:solidFill>
              <a:highlight>
                <a:schemeClr val="accent2"/>
              </a:highlight>
            </a:endParaRPr>
          </a:p>
        </p:txBody>
      </p:sp>
      <p:pic>
        <p:nvPicPr>
          <p:cNvPr id="719" name="Google Shape;719;p76"/>
          <p:cNvPicPr preferRelativeResize="0"/>
          <p:nvPr/>
        </p:nvPicPr>
        <p:blipFill rotWithShape="1">
          <a:blip r:embed="rId3">
            <a:alphaModFix/>
          </a:blip>
          <a:srcRect b="86107" l="20146" r="0" t="0"/>
          <a:stretch/>
        </p:blipFill>
        <p:spPr>
          <a:xfrm>
            <a:off x="6110950" y="-1"/>
            <a:ext cx="3033052" cy="3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6"/>
          <p:cNvPicPr preferRelativeResize="0"/>
          <p:nvPr/>
        </p:nvPicPr>
        <p:blipFill rotWithShape="1">
          <a:blip r:embed="rId3">
            <a:alphaModFix/>
          </a:blip>
          <a:srcRect b="11155" l="27957" r="55275" t="4206"/>
          <a:stretch/>
        </p:blipFill>
        <p:spPr>
          <a:xfrm>
            <a:off x="0" y="2479400"/>
            <a:ext cx="636851" cy="22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76"/>
          <p:cNvSpPr txBox="1"/>
          <p:nvPr/>
        </p:nvSpPr>
        <p:spPr>
          <a:xfrm>
            <a:off x="5916200" y="4604450"/>
            <a:ext cx="438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*XPath also looks quite the same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7"/>
          <p:cNvSpPr txBox="1"/>
          <p:nvPr/>
        </p:nvSpPr>
        <p:spPr>
          <a:xfrm>
            <a:off x="311700" y="213850"/>
            <a:ext cx="3998100" cy="46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Let’s query all </a:t>
            </a:r>
            <a:r>
              <a:rPr b="1" lang="en-GB" sz="17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CallExpressions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7 results </a:t>
            </a:r>
            <a:r>
              <a:rPr lang="en-GB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&gt; </a:t>
            </a:r>
            <a:r>
              <a:rPr lang="en-GB" sz="17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2 tests</a:t>
            </a:r>
            <a:endParaRPr sz="1700">
              <a:solidFill>
                <a:schemeClr val="lt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 We need to narrow search down</a:t>
            </a:r>
            <a:endParaRPr sz="1700">
              <a:solidFill>
                <a:schemeClr val="lt1"/>
              </a:solidFill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7" name="Google Shape;72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650" y="0"/>
            <a:ext cx="46546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8"/>
          <p:cNvSpPr txBox="1"/>
          <p:nvPr/>
        </p:nvSpPr>
        <p:spPr>
          <a:xfrm>
            <a:off x="2145500" y="719200"/>
            <a:ext cx="5960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 know for sure,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 our </a:t>
            </a:r>
            <a:r>
              <a:rPr lang="en-GB" sz="24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CallExpression</a:t>
            </a:r>
            <a:r>
              <a:rPr lang="en-GB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is very specific from </a:t>
            </a:r>
            <a:r>
              <a:rPr lang="en-GB" sz="24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AST</a:t>
            </a:r>
            <a:r>
              <a:rPr lang="en-GB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Explorer</a:t>
            </a:r>
            <a:br>
              <a:rPr lang="en-GB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-GB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400">
              <a:solidFill>
                <a:schemeClr val="lt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3" name="Google Shape;73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500" y="2325150"/>
            <a:ext cx="4709000" cy="13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9"/>
          <p:cNvSpPr txBox="1"/>
          <p:nvPr/>
        </p:nvSpPr>
        <p:spPr>
          <a:xfrm>
            <a:off x="102625" y="1462875"/>
            <a:ext cx="42561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Let’s query all </a:t>
            </a:r>
            <a:r>
              <a:rPr b="1" lang="en-GB" sz="18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CallExpressions</a:t>
            </a:r>
            <a:r>
              <a:rPr b="1"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having </a:t>
            </a:r>
            <a:r>
              <a:rPr b="1" lang="en-GB" sz="18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Callee</a:t>
            </a:r>
            <a:r>
              <a:rPr b="1"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with name  </a:t>
            </a:r>
            <a:r>
              <a:rPr b="1" lang="en-GB" sz="1800">
                <a:solidFill>
                  <a:schemeClr val="lt1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‘test’</a:t>
            </a:r>
            <a:endParaRPr sz="1800">
              <a:solidFill>
                <a:schemeClr val="lt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 u="sng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FFFF00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9" name="Google Shape;73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875" y="998375"/>
            <a:ext cx="5305051" cy="33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389" y="191997"/>
            <a:ext cx="4833225" cy="66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0"/>
          <p:cNvSpPr txBox="1"/>
          <p:nvPr>
            <p:ph idx="1" type="subTitle"/>
          </p:nvPr>
        </p:nvSpPr>
        <p:spPr>
          <a:xfrm>
            <a:off x="294450" y="1966450"/>
            <a:ext cx="39351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6" name="Google Shape;74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88" y="331575"/>
            <a:ext cx="8781819" cy="404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1"/>
          <p:cNvSpPr txBox="1"/>
          <p:nvPr/>
        </p:nvSpPr>
        <p:spPr>
          <a:xfrm>
            <a:off x="141450" y="3585175"/>
            <a:ext cx="8717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 be able to find </a:t>
            </a:r>
            <a:r>
              <a:rPr lang="en-GB" sz="16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annotations</a:t>
            </a: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in test we need to reach for test </a:t>
            </a:r>
            <a:r>
              <a:rPr lang="en-GB" sz="16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body</a:t>
            </a: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first:</a:t>
            </a:r>
            <a:b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With AST Explorer it's not that hard to find out what test body lies under</a:t>
            </a:r>
            <a:b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6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TestNode</a:t>
            </a: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GB" sz="16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arguments</a:t>
            </a: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[1] &gt; </a:t>
            </a:r>
            <a:r>
              <a:rPr lang="en-GB" sz="16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body</a:t>
            </a:r>
            <a:r>
              <a:rPr lang="en-GB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GB" sz="16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body</a:t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2" name="Google Shape;75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00298" cy="3652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2"/>
          <p:cNvSpPr txBox="1"/>
          <p:nvPr/>
        </p:nvSpPr>
        <p:spPr>
          <a:xfrm>
            <a:off x="141450" y="2653025"/>
            <a:ext cx="8717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But what about our </a:t>
            </a:r>
            <a:r>
              <a:rPr lang="en-GB" sz="18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Allure 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story </a:t>
            </a:r>
            <a:r>
              <a:rPr lang="en-GB" sz="18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annotation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in test?</a:t>
            </a:r>
            <a:endParaRPr sz="1800">
              <a:solidFill>
                <a:schemeClr val="lt1"/>
              </a:solidFill>
              <a:highlight>
                <a:schemeClr val="accent6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It’s also a </a:t>
            </a:r>
            <a:r>
              <a:rPr lang="en-GB" sz="18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CallExpression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with </a:t>
            </a:r>
            <a:r>
              <a:rPr lang="en-GB" sz="18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callee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 But this </a:t>
            </a:r>
            <a:r>
              <a:rPr lang="en-GB" sz="18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callee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contains object</a:t>
            </a:r>
            <a:r>
              <a:rPr lang="en-GB" sz="18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 ‘alllure’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and property </a:t>
            </a:r>
            <a:r>
              <a:rPr lang="en-GB" sz="18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‘story’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8" name="Google Shape;75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260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83"/>
          <p:cNvSpPr txBox="1"/>
          <p:nvPr/>
        </p:nvSpPr>
        <p:spPr>
          <a:xfrm>
            <a:off x="1034000" y="337375"/>
            <a:ext cx="905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All we need is to filter </a:t>
            </a:r>
            <a:r>
              <a:rPr lang="en-GB" sz="18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testBody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to find </a:t>
            </a:r>
            <a:r>
              <a:rPr lang="en-GB" sz="18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Allure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8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story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annotations.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If resulting array is empty - we need to throw </a:t>
            </a:r>
            <a:r>
              <a:rPr lang="en-GB" sz="18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ESlint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800">
                <a:solidFill>
                  <a:schemeClr val="lt1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warning</a:t>
            </a:r>
            <a:r>
              <a:rPr lang="en-GB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4" name="Google Shape;7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6539"/>
            <a:ext cx="8991598" cy="402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200" y="-670487"/>
            <a:ext cx="7371599" cy="648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5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75" name="Google Shape;775;p85"/>
          <p:cNvPicPr preferRelativeResize="0"/>
          <p:nvPr/>
        </p:nvPicPr>
        <p:blipFill rotWithShape="1">
          <a:blip r:embed="rId3">
            <a:alphaModFix/>
          </a:blip>
          <a:srcRect b="19633" l="0" r="50411" t="0"/>
          <a:stretch/>
        </p:blipFill>
        <p:spPr>
          <a:xfrm>
            <a:off x="4644000" y="1529700"/>
            <a:ext cx="4499999" cy="36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00" y="356250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000" y="131217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200" y="287092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5"/>
          <p:cNvPicPr preferRelativeResize="0"/>
          <p:nvPr/>
        </p:nvPicPr>
        <p:blipFill rotWithShape="1">
          <a:blip r:embed="rId5">
            <a:alphaModFix/>
          </a:blip>
          <a:srcRect b="16212" l="32163" r="32273" t="18780"/>
          <a:stretch/>
        </p:blipFill>
        <p:spPr>
          <a:xfrm>
            <a:off x="5359400" y="566250"/>
            <a:ext cx="1444600" cy="13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5"/>
          <p:cNvPicPr preferRelativeResize="0"/>
          <p:nvPr/>
        </p:nvPicPr>
        <p:blipFill rotWithShape="1">
          <a:blip r:embed="rId6">
            <a:alphaModFix/>
          </a:blip>
          <a:srcRect b="16643" l="32324" r="32111" t="14891"/>
          <a:stretch/>
        </p:blipFill>
        <p:spPr>
          <a:xfrm>
            <a:off x="7236900" y="1485275"/>
            <a:ext cx="1444600" cy="1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85"/>
          <p:cNvPicPr preferRelativeResize="0"/>
          <p:nvPr/>
        </p:nvPicPr>
        <p:blipFill rotWithShape="1">
          <a:blip r:embed="rId7">
            <a:alphaModFix/>
          </a:blip>
          <a:srcRect b="17247" l="32984" r="31452" t="14282"/>
          <a:stretch/>
        </p:blipFill>
        <p:spPr>
          <a:xfrm>
            <a:off x="5943100" y="3010550"/>
            <a:ext cx="1444600" cy="1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85"/>
          <p:cNvSpPr txBox="1"/>
          <p:nvPr/>
        </p:nvSpPr>
        <p:spPr>
          <a:xfrm>
            <a:off x="311700" y="470100"/>
            <a:ext cx="43323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test and enable your new rule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pre-provisioned Mocha tests with </a:t>
            </a:r>
            <a:r>
              <a:rPr lang="en-GB" sz="16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test</a:t>
            </a: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You can also </a:t>
            </a:r>
            <a:r>
              <a:rPr lang="en-GB" sz="1600">
                <a:solidFill>
                  <a:schemeClr val="dk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midnight-smoker</a:t>
            </a: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to test before publish.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3" name="Google Shape;783;p85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6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89" name="Google Shape;789;p86"/>
          <p:cNvPicPr preferRelativeResize="0"/>
          <p:nvPr/>
        </p:nvPicPr>
        <p:blipFill rotWithShape="1">
          <a:blip r:embed="rId3">
            <a:alphaModFix/>
          </a:blip>
          <a:srcRect b="19633" l="0" r="50411" t="0"/>
          <a:stretch/>
        </p:blipFill>
        <p:spPr>
          <a:xfrm>
            <a:off x="4644000" y="1529700"/>
            <a:ext cx="4499999" cy="36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00" y="356250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000" y="131217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200" y="287092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6"/>
          <p:cNvPicPr preferRelativeResize="0"/>
          <p:nvPr/>
        </p:nvPicPr>
        <p:blipFill rotWithShape="1">
          <a:blip r:embed="rId5">
            <a:alphaModFix/>
          </a:blip>
          <a:srcRect b="16212" l="32163" r="32273" t="18780"/>
          <a:stretch/>
        </p:blipFill>
        <p:spPr>
          <a:xfrm>
            <a:off x="5359400" y="566250"/>
            <a:ext cx="1444600" cy="13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6"/>
          <p:cNvPicPr preferRelativeResize="0"/>
          <p:nvPr/>
        </p:nvPicPr>
        <p:blipFill rotWithShape="1">
          <a:blip r:embed="rId6">
            <a:alphaModFix/>
          </a:blip>
          <a:srcRect b="16643" l="32324" r="32111" t="14891"/>
          <a:stretch/>
        </p:blipFill>
        <p:spPr>
          <a:xfrm>
            <a:off x="7236900" y="1485275"/>
            <a:ext cx="1444600" cy="1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6"/>
          <p:cNvPicPr preferRelativeResize="0"/>
          <p:nvPr/>
        </p:nvPicPr>
        <p:blipFill rotWithShape="1">
          <a:blip r:embed="rId7">
            <a:alphaModFix/>
          </a:blip>
          <a:srcRect b="17247" l="32984" r="31452" t="14282"/>
          <a:stretch/>
        </p:blipFill>
        <p:spPr>
          <a:xfrm>
            <a:off x="5943100" y="3010550"/>
            <a:ext cx="1444600" cy="1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86"/>
          <p:cNvSpPr txBox="1"/>
          <p:nvPr/>
        </p:nvSpPr>
        <p:spPr>
          <a:xfrm>
            <a:off x="311700" y="470100"/>
            <a:ext cx="43323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test and enable your new rule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Use pre-provisioned Mocha tests with </a:t>
            </a:r>
            <a:r>
              <a:rPr lang="en-GB" sz="1600">
                <a:solidFill>
                  <a:srgbClr val="999999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test</a:t>
            </a:r>
            <a:r>
              <a:rPr lang="en-GB" sz="16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. You can also </a:t>
            </a:r>
            <a:r>
              <a:rPr lang="en-GB" sz="1600">
                <a:solidFill>
                  <a:srgbClr val="999999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midnight-smoker</a:t>
            </a:r>
            <a:r>
              <a:rPr lang="en-GB" sz="16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 to test before publish.</a:t>
            </a:r>
            <a:endParaRPr sz="1600">
              <a:solidFill>
                <a:srgbClr val="99999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Store it in your repository and add "</a:t>
            </a:r>
            <a:r>
              <a:rPr lang="en-GB" sz="16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eslint-plugin-&lt;plugin_name&gt;": </a:t>
            </a:r>
            <a:r>
              <a:rPr lang="en-GB" sz="1600">
                <a:solidFill>
                  <a:schemeClr val="dk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"file:/path/to/plugin"</a:t>
            </a: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to your </a:t>
            </a:r>
            <a:r>
              <a:rPr lang="en-GB" sz="1600">
                <a:solidFill>
                  <a:schemeClr val="dk1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package.json</a:t>
            </a:r>
            <a:endParaRPr sz="1600">
              <a:solidFill>
                <a:schemeClr val="dk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97" name="Google Shape;797;p86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7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803" name="Google Shape;803;p87"/>
          <p:cNvPicPr preferRelativeResize="0"/>
          <p:nvPr/>
        </p:nvPicPr>
        <p:blipFill rotWithShape="1">
          <a:blip r:embed="rId3">
            <a:alphaModFix/>
          </a:blip>
          <a:srcRect b="19633" l="0" r="50411" t="0"/>
          <a:stretch/>
        </p:blipFill>
        <p:spPr>
          <a:xfrm>
            <a:off x="4644000" y="1529700"/>
            <a:ext cx="4499999" cy="36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00" y="356250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000" y="131217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200" y="287092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7"/>
          <p:cNvPicPr preferRelativeResize="0"/>
          <p:nvPr/>
        </p:nvPicPr>
        <p:blipFill rotWithShape="1">
          <a:blip r:embed="rId5">
            <a:alphaModFix/>
          </a:blip>
          <a:srcRect b="16212" l="32163" r="32273" t="18780"/>
          <a:stretch/>
        </p:blipFill>
        <p:spPr>
          <a:xfrm>
            <a:off x="5359400" y="566250"/>
            <a:ext cx="1444600" cy="13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7"/>
          <p:cNvPicPr preferRelativeResize="0"/>
          <p:nvPr/>
        </p:nvPicPr>
        <p:blipFill rotWithShape="1">
          <a:blip r:embed="rId6">
            <a:alphaModFix/>
          </a:blip>
          <a:srcRect b="16643" l="32324" r="32111" t="14891"/>
          <a:stretch/>
        </p:blipFill>
        <p:spPr>
          <a:xfrm>
            <a:off x="7236900" y="1485275"/>
            <a:ext cx="1444600" cy="1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7"/>
          <p:cNvPicPr preferRelativeResize="0"/>
          <p:nvPr/>
        </p:nvPicPr>
        <p:blipFill rotWithShape="1">
          <a:blip r:embed="rId7">
            <a:alphaModFix/>
          </a:blip>
          <a:srcRect b="17247" l="32984" r="31452" t="14282"/>
          <a:stretch/>
        </p:blipFill>
        <p:spPr>
          <a:xfrm>
            <a:off x="5943100" y="3010550"/>
            <a:ext cx="1444600" cy="1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87"/>
          <p:cNvSpPr txBox="1"/>
          <p:nvPr/>
        </p:nvSpPr>
        <p:spPr>
          <a:xfrm>
            <a:off x="311700" y="470100"/>
            <a:ext cx="43323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test and enable your new rule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Use pre-provisioned Mocha tests with </a:t>
            </a:r>
            <a:r>
              <a:rPr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test</a:t>
            </a: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. You can also </a:t>
            </a:r>
            <a:r>
              <a:rPr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midnight-smoker</a:t>
            </a: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 to test before publish.</a:t>
            </a:r>
            <a:endParaRPr sz="1600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Store it in your repository and add "</a:t>
            </a:r>
            <a:r>
              <a:rPr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eslint-plugin-&lt;plugin_name&gt;": </a:t>
            </a:r>
            <a:r>
              <a:rPr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"file:/path/to/plugin"</a:t>
            </a: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 to your </a:t>
            </a:r>
            <a:r>
              <a:rPr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package.json</a:t>
            </a:r>
            <a:endParaRPr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lang="en-GB" sz="16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link</a:t>
            </a:r>
            <a:endParaRPr sz="16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11" name="Google Shape;811;p87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8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817" name="Google Shape;817;p88"/>
          <p:cNvPicPr preferRelativeResize="0"/>
          <p:nvPr/>
        </p:nvPicPr>
        <p:blipFill rotWithShape="1">
          <a:blip r:embed="rId3">
            <a:alphaModFix/>
          </a:blip>
          <a:srcRect b="19633" l="0" r="50411" t="0"/>
          <a:stretch/>
        </p:blipFill>
        <p:spPr>
          <a:xfrm>
            <a:off x="4644000" y="1529700"/>
            <a:ext cx="4499999" cy="36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00" y="356250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000" y="131217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0200" y="2870925"/>
            <a:ext cx="2310400" cy="18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8"/>
          <p:cNvPicPr preferRelativeResize="0"/>
          <p:nvPr/>
        </p:nvPicPr>
        <p:blipFill rotWithShape="1">
          <a:blip r:embed="rId5">
            <a:alphaModFix/>
          </a:blip>
          <a:srcRect b="16212" l="32163" r="32273" t="18780"/>
          <a:stretch/>
        </p:blipFill>
        <p:spPr>
          <a:xfrm>
            <a:off x="5359400" y="566250"/>
            <a:ext cx="1444600" cy="13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8"/>
          <p:cNvPicPr preferRelativeResize="0"/>
          <p:nvPr/>
        </p:nvPicPr>
        <p:blipFill rotWithShape="1">
          <a:blip r:embed="rId6">
            <a:alphaModFix/>
          </a:blip>
          <a:srcRect b="16643" l="32324" r="32111" t="14891"/>
          <a:stretch/>
        </p:blipFill>
        <p:spPr>
          <a:xfrm>
            <a:off x="7236900" y="1485275"/>
            <a:ext cx="1444600" cy="14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8"/>
          <p:cNvPicPr preferRelativeResize="0"/>
          <p:nvPr/>
        </p:nvPicPr>
        <p:blipFill rotWithShape="1">
          <a:blip r:embed="rId7">
            <a:alphaModFix/>
          </a:blip>
          <a:srcRect b="17247" l="32984" r="31452" t="14282"/>
          <a:stretch/>
        </p:blipFill>
        <p:spPr>
          <a:xfrm>
            <a:off x="5943100" y="3010550"/>
            <a:ext cx="1444600" cy="14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88"/>
          <p:cNvSpPr txBox="1"/>
          <p:nvPr/>
        </p:nvSpPr>
        <p:spPr>
          <a:xfrm>
            <a:off x="311700" y="470100"/>
            <a:ext cx="43323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test and enable your new rule</a:t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Use pre-provisioned Mocha tests with </a:t>
            </a:r>
            <a:r>
              <a:rPr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test</a:t>
            </a: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. You can also </a:t>
            </a:r>
            <a:r>
              <a:rPr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midnight-smoker</a:t>
            </a: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 to test before publish.</a:t>
            </a:r>
            <a:endParaRPr sz="1600">
              <a:solidFill>
                <a:srgbClr val="B7B7B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Store it in your repository and add "</a:t>
            </a:r>
            <a:r>
              <a:rPr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eslint-plugin-&lt;plugin_name&gt;": </a:t>
            </a:r>
            <a:r>
              <a:rPr lang="en-GB" sz="1600">
                <a:solidFill>
                  <a:srgbClr val="B7B7B7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"file:/path/to/plugin"</a:t>
            </a: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 to your </a:t>
            </a:r>
            <a:r>
              <a:rPr lang="en-GB" sz="1600">
                <a:solidFill>
                  <a:srgbClr val="B7B7B7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package.json</a:t>
            </a:r>
            <a:endParaRPr sz="1600">
              <a:solidFill>
                <a:srgbClr val="B7B7B7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rgbClr val="B7B7B7"/>
                </a:solidFill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lang="en-GB" sz="1600">
                <a:solidFill>
                  <a:srgbClr val="B7B7B7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link</a:t>
            </a:r>
            <a:endParaRPr sz="1600">
              <a:solidFill>
                <a:srgbClr val="B7B7B7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</a:pP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Publish it to an </a:t>
            </a:r>
            <a:r>
              <a:rPr lang="en-GB" sz="1600">
                <a:solidFill>
                  <a:schemeClr val="dk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npm registr</a:t>
            </a:r>
            <a:r>
              <a:rPr lang="en-GB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 and simply add the plugin name to your </a:t>
            </a:r>
            <a:r>
              <a:rPr lang="en-GB" sz="1600">
                <a:solidFill>
                  <a:schemeClr val="dk1"/>
                </a:solidFill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package.json</a:t>
            </a:r>
            <a:endParaRPr sz="1600">
              <a:solidFill>
                <a:schemeClr val="dk1"/>
              </a:solidFill>
              <a:highlight>
                <a:schemeClr val="dk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25" name="Google Shape;825;p88"/>
          <p:cNvSpPr txBox="1"/>
          <p:nvPr/>
        </p:nvSpPr>
        <p:spPr>
          <a:xfrm>
            <a:off x="311700" y="270000"/>
            <a:ext cx="216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11615C"/>
                </a:solidFill>
                <a:latin typeface="Poppins"/>
                <a:ea typeface="Poppins"/>
                <a:cs typeface="Poppins"/>
                <a:sym typeface="Poppins"/>
              </a:rPr>
              <a:t>STEP III</a:t>
            </a:r>
            <a:endParaRPr sz="10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375" y="0"/>
            <a:ext cx="9143997" cy="326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225" y="1003975"/>
            <a:ext cx="3337400" cy="25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801" y="-383608"/>
            <a:ext cx="8093499" cy="5471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0" y="0"/>
            <a:ext cx="9100298" cy="4336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2" name="Google Shape;842;p91"/>
          <p:cNvGrpSpPr/>
          <p:nvPr/>
        </p:nvGrpSpPr>
        <p:grpSpPr>
          <a:xfrm>
            <a:off x="7680267" y="85273"/>
            <a:ext cx="720168" cy="729454"/>
            <a:chOff x="1190625" y="238125"/>
            <a:chExt cx="5158800" cy="5158800"/>
          </a:xfrm>
        </p:grpSpPr>
        <p:sp>
          <p:nvSpPr>
            <p:cNvPr id="843" name="Google Shape;843;p91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E020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91"/>
            <p:cNvSpPr/>
            <p:nvPr/>
          </p:nvSpPr>
          <p:spPr>
            <a:xfrm>
              <a:off x="2526750" y="1597450"/>
              <a:ext cx="2491700" cy="2494300"/>
            </a:xfrm>
            <a:custGeom>
              <a:rect b="b" l="l" r="r" t="t"/>
              <a:pathLst>
                <a:path extrusionOk="0" h="99772" w="99668">
                  <a:moveTo>
                    <a:pt x="92446" y="1"/>
                  </a:moveTo>
                  <a:lnTo>
                    <a:pt x="99668" y="7326"/>
                  </a:lnTo>
                  <a:lnTo>
                    <a:pt x="57159" y="49938"/>
                  </a:lnTo>
                  <a:lnTo>
                    <a:pt x="99668" y="92446"/>
                  </a:lnTo>
                  <a:lnTo>
                    <a:pt x="92446" y="99772"/>
                  </a:lnTo>
                  <a:lnTo>
                    <a:pt x="49834" y="57160"/>
                  </a:lnTo>
                  <a:lnTo>
                    <a:pt x="7326" y="99772"/>
                  </a:lnTo>
                  <a:lnTo>
                    <a:pt x="0" y="92446"/>
                  </a:lnTo>
                  <a:lnTo>
                    <a:pt x="42612" y="49938"/>
                  </a:lnTo>
                  <a:lnTo>
                    <a:pt x="0" y="7326"/>
                  </a:lnTo>
                  <a:lnTo>
                    <a:pt x="7326" y="1"/>
                  </a:lnTo>
                  <a:lnTo>
                    <a:pt x="49834" y="426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5" name="Google Shape;84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601775"/>
            <a:ext cx="9100301" cy="124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6" name="Google Shape;846;p91"/>
          <p:cNvGrpSpPr/>
          <p:nvPr/>
        </p:nvGrpSpPr>
        <p:grpSpPr>
          <a:xfrm>
            <a:off x="7615266" y="2698099"/>
            <a:ext cx="850170" cy="827472"/>
            <a:chOff x="1190625" y="238125"/>
            <a:chExt cx="5158800" cy="5158800"/>
          </a:xfrm>
        </p:grpSpPr>
        <p:sp>
          <p:nvSpPr>
            <p:cNvPr id="847" name="Google Shape;847;p91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91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92"/>
          <p:cNvSpPr txBox="1"/>
          <p:nvPr>
            <p:ph type="title"/>
          </p:nvPr>
        </p:nvSpPr>
        <p:spPr>
          <a:xfrm>
            <a:off x="311700" y="270000"/>
            <a:ext cx="3917700" cy="125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92"/>
          <p:cNvSpPr txBox="1"/>
          <p:nvPr>
            <p:ph idx="1" type="subTitle"/>
          </p:nvPr>
        </p:nvSpPr>
        <p:spPr>
          <a:xfrm>
            <a:off x="294450" y="1966450"/>
            <a:ext cx="39351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92"/>
          <p:cNvSpPr txBox="1"/>
          <p:nvPr>
            <p:ph idx="2" type="subTitle"/>
          </p:nvPr>
        </p:nvSpPr>
        <p:spPr>
          <a:xfrm>
            <a:off x="311700" y="3105099"/>
            <a:ext cx="1266900" cy="53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92"/>
          <p:cNvSpPr txBox="1"/>
          <p:nvPr>
            <p:ph idx="3" type="body"/>
          </p:nvPr>
        </p:nvSpPr>
        <p:spPr>
          <a:xfrm>
            <a:off x="2478600" y="3105100"/>
            <a:ext cx="2021400" cy="92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92"/>
          <p:cNvSpPr txBox="1"/>
          <p:nvPr>
            <p:ph idx="4" type="subTitle"/>
          </p:nvPr>
        </p:nvSpPr>
        <p:spPr>
          <a:xfrm>
            <a:off x="4866450" y="1966450"/>
            <a:ext cx="3935100" cy="77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8" name="Google Shape;85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" y="0"/>
            <a:ext cx="91441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93"/>
          <p:cNvSpPr/>
          <p:nvPr/>
        </p:nvSpPr>
        <p:spPr>
          <a:xfrm>
            <a:off x="4644000" y="350"/>
            <a:ext cx="4500000" cy="51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64" name="Google Shape;864;p93"/>
          <p:cNvSpPr txBox="1"/>
          <p:nvPr/>
        </p:nvSpPr>
        <p:spPr>
          <a:xfrm>
            <a:off x="311700" y="470100"/>
            <a:ext cx="3611400" cy="8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results</a:t>
            </a:r>
            <a:endParaRPr sz="3300">
              <a:solidFill>
                <a:srgbClr val="03282C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65" name="Google Shape;865;p93"/>
          <p:cNvSpPr txBox="1"/>
          <p:nvPr/>
        </p:nvSpPr>
        <p:spPr>
          <a:xfrm>
            <a:off x="207750" y="802850"/>
            <a:ext cx="42645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Not annotated tests - </a:t>
            </a:r>
            <a:r>
              <a:rPr lang="en-GB" sz="1900"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visible</a:t>
            </a:r>
            <a:endParaRPr sz="1900">
              <a:highlight>
                <a:schemeClr val="accent6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Both </a:t>
            </a:r>
            <a:r>
              <a:rPr lang="en-GB" sz="1900"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QE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GB" sz="1900"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Devs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contributing to test annotations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GB" sz="1900">
                <a:highlight>
                  <a:schemeClr val="dk2"/>
                </a:highlight>
                <a:latin typeface="Poppins"/>
                <a:ea typeface="Poppins"/>
                <a:cs typeface="Poppins"/>
                <a:sym typeface="Poppins"/>
              </a:rPr>
              <a:t>Less routine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tasks for QE = more testing and automation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latin typeface="Poppins"/>
                <a:ea typeface="Poppins"/>
                <a:cs typeface="Poppins"/>
                <a:sym typeface="Poppins"/>
              </a:rPr>
              <a:t>Additionally:</a:t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-"/>
            </a:pPr>
            <a:r>
              <a:rPr lang="en-GB" sz="1900"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Fixers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can be easily added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-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Rule can even block PR for </a:t>
            </a:r>
            <a:r>
              <a:rPr lang="en-GB" sz="1900"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CI/CD</a:t>
            </a:r>
            <a:endParaRPr sz="1900">
              <a:highlight>
                <a:schemeClr val="l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-"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Easy to add </a:t>
            </a:r>
            <a:r>
              <a:rPr lang="en-GB" sz="1900"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Cypress</a:t>
            </a: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 support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Poppins"/>
                <a:ea typeface="Poppins"/>
                <a:cs typeface="Poppins"/>
                <a:sym typeface="Poppins"/>
              </a:rPr>
              <a:t>or other rules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6" name="Google Shape;866;p93"/>
          <p:cNvPicPr preferRelativeResize="0"/>
          <p:nvPr/>
        </p:nvPicPr>
        <p:blipFill rotWithShape="1">
          <a:blip r:embed="rId3">
            <a:alphaModFix/>
          </a:blip>
          <a:srcRect b="9387" l="0" r="23902" t="0"/>
          <a:stretch/>
        </p:blipFill>
        <p:spPr>
          <a:xfrm>
            <a:off x="4799850" y="584375"/>
            <a:ext cx="4188298" cy="373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4"/>
          <p:cNvSpPr/>
          <p:nvPr/>
        </p:nvSpPr>
        <p:spPr>
          <a:xfrm>
            <a:off x="4567675" y="350"/>
            <a:ext cx="4567500" cy="514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872" name="Google Shape;872;p94"/>
          <p:cNvPicPr preferRelativeResize="0"/>
          <p:nvPr/>
        </p:nvPicPr>
        <p:blipFill rotWithShape="1">
          <a:blip r:embed="rId3">
            <a:alphaModFix/>
          </a:blip>
          <a:srcRect b="0" l="49684" r="19403" t="0"/>
          <a:stretch/>
        </p:blipFill>
        <p:spPr>
          <a:xfrm>
            <a:off x="4567675" y="2124675"/>
            <a:ext cx="422451" cy="9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94"/>
          <p:cNvPicPr preferRelativeResize="0"/>
          <p:nvPr/>
        </p:nvPicPr>
        <p:blipFill rotWithShape="1">
          <a:blip r:embed="rId4">
            <a:alphaModFix/>
          </a:blip>
          <a:srcRect b="0" l="69089" r="0" t="0"/>
          <a:stretch/>
        </p:blipFill>
        <p:spPr>
          <a:xfrm>
            <a:off x="4145100" y="2124675"/>
            <a:ext cx="422451" cy="9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2526"/>
            <a:ext cx="4538850" cy="45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94"/>
          <p:cNvSpPr txBox="1"/>
          <p:nvPr/>
        </p:nvSpPr>
        <p:spPr>
          <a:xfrm>
            <a:off x="5079425" y="302525"/>
            <a:ext cx="40647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Thank you for your time and attention! </a:t>
            </a:r>
            <a:endParaRPr b="1" sz="2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Questions? </a:t>
            </a:r>
            <a:r>
              <a:rPr b="1" lang="en-GB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ention!</a:t>
            </a:r>
            <a:endParaRPr sz="21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Veriff Code-Style</a:t>
            </a:r>
            <a:endParaRPr sz="21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</a:pPr>
            <a: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ESLint config and plugins</a:t>
            </a:r>
            <a:endParaRPr sz="18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</a:pPr>
            <a: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Prettier config</a:t>
            </a:r>
            <a:endParaRPr sz="18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Light"/>
              <a:buChar char="●"/>
            </a:pPr>
            <a: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Stylelint config</a:t>
            </a:r>
            <a:b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endParaRPr sz="18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Supports: </a:t>
            </a:r>
            <a: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JS/TS, </a:t>
            </a:r>
            <a:r>
              <a:rPr lang="en-GB" sz="18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React, Jest + (React) Testing Library</a:t>
            </a:r>
            <a:endParaRPr sz="1800">
              <a:solidFill>
                <a:schemeClr val="dk2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76" name="Google Shape;876;p94"/>
          <p:cNvSpPr/>
          <p:nvPr/>
        </p:nvSpPr>
        <p:spPr>
          <a:xfrm flipH="1">
            <a:off x="4338738" y="2315275"/>
            <a:ext cx="1549039" cy="715398"/>
          </a:xfrm>
          <a:custGeom>
            <a:rect b="b" l="l" r="r" t="t"/>
            <a:pathLst>
              <a:path extrusionOk="0" h="172074" w="280623">
                <a:moveTo>
                  <a:pt x="196501" y="1"/>
                </a:moveTo>
                <a:cubicBezTo>
                  <a:pt x="194213" y="1"/>
                  <a:pt x="191987" y="600"/>
                  <a:pt x="190189" y="1799"/>
                </a:cubicBezTo>
                <a:cubicBezTo>
                  <a:pt x="185994" y="5062"/>
                  <a:pt x="185528" y="11122"/>
                  <a:pt x="188791" y="14851"/>
                </a:cubicBezTo>
                <a:lnTo>
                  <a:pt x="247526" y="76849"/>
                </a:lnTo>
                <a:lnTo>
                  <a:pt x="10255" y="76849"/>
                </a:lnTo>
                <a:cubicBezTo>
                  <a:pt x="4662" y="76849"/>
                  <a:pt x="0" y="81044"/>
                  <a:pt x="0" y="86171"/>
                </a:cubicBezTo>
                <a:cubicBezTo>
                  <a:pt x="0" y="90833"/>
                  <a:pt x="4662" y="95028"/>
                  <a:pt x="10255" y="95028"/>
                </a:cubicBezTo>
                <a:lnTo>
                  <a:pt x="247526" y="95028"/>
                </a:lnTo>
                <a:lnTo>
                  <a:pt x="188791" y="157026"/>
                </a:lnTo>
                <a:cubicBezTo>
                  <a:pt x="185528" y="160755"/>
                  <a:pt x="185994" y="166815"/>
                  <a:pt x="190189" y="170078"/>
                </a:cubicBezTo>
                <a:cubicBezTo>
                  <a:pt x="192138" y="171442"/>
                  <a:pt x="194412" y="172073"/>
                  <a:pt x="196672" y="172073"/>
                </a:cubicBezTo>
                <a:cubicBezTo>
                  <a:pt x="199818" y="172073"/>
                  <a:pt x="202936" y="170850"/>
                  <a:pt x="205106" y="168680"/>
                </a:cubicBezTo>
                <a:lnTo>
                  <a:pt x="277359" y="91765"/>
                </a:lnTo>
                <a:cubicBezTo>
                  <a:pt x="280622" y="87570"/>
                  <a:pt x="280156" y="84307"/>
                  <a:pt x="277359" y="80112"/>
                </a:cubicBezTo>
                <a:lnTo>
                  <a:pt x="205106" y="3197"/>
                </a:lnTo>
                <a:cubicBezTo>
                  <a:pt x="202709" y="1066"/>
                  <a:pt x="199550" y="1"/>
                  <a:pt x="196501" y="1"/>
                </a:cubicBezTo>
                <a:close/>
              </a:path>
            </a:pathLst>
          </a:custGeom>
          <a:solidFill>
            <a:srgbClr val="14E5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7" name="Google Shape;877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7450" y="2129763"/>
            <a:ext cx="883950" cy="8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95"/>
          <p:cNvSpPr txBox="1"/>
          <p:nvPr/>
        </p:nvSpPr>
        <p:spPr>
          <a:xfrm>
            <a:off x="311700" y="240825"/>
            <a:ext cx="3468300" cy="24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chemeClr val="lt1"/>
                </a:solidFill>
                <a:highlight>
                  <a:schemeClr val="accen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Step-by-step workshop repo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and</a:t>
            </a:r>
            <a:b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-GB" sz="3300">
                <a:solidFill>
                  <a:schemeClr val="lt1"/>
                </a:solidFill>
                <a:highlight>
                  <a:schemeClr val="lt2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references</a:t>
            </a:r>
            <a:r>
              <a:rPr b="1" lang="en-GB" sz="33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can be here:</a:t>
            </a:r>
            <a:endParaRPr b="1" sz="3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83" name="Google Shape;88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725" y="-44925"/>
            <a:ext cx="53855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33"/>
          <p:cNvGrpSpPr/>
          <p:nvPr/>
        </p:nvGrpSpPr>
        <p:grpSpPr>
          <a:xfrm>
            <a:off x="861447" y="2399198"/>
            <a:ext cx="345124" cy="345124"/>
            <a:chOff x="1190625" y="238125"/>
            <a:chExt cx="5158800" cy="5158800"/>
          </a:xfrm>
        </p:grpSpPr>
        <p:sp>
          <p:nvSpPr>
            <p:cNvPr id="155" name="Google Shape;155;p33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/>
          <p:nvPr/>
        </p:nvSpPr>
        <p:spPr>
          <a:xfrm>
            <a:off x="4644000" y="0"/>
            <a:ext cx="4500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0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4"/>
          <p:cNvSpPr txBox="1"/>
          <p:nvPr>
            <p:ph type="title"/>
          </p:nvPr>
        </p:nvSpPr>
        <p:spPr>
          <a:xfrm>
            <a:off x="311700" y="270000"/>
            <a:ext cx="4332300" cy="6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About me</a:t>
            </a:r>
            <a:br>
              <a:rPr lang="en-GB">
                <a:solidFill>
                  <a:schemeClr val="lt1"/>
                </a:solidFill>
              </a:rPr>
            </a:b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-GB" sz="1900">
                <a:solidFill>
                  <a:schemeClr val="lt1"/>
                </a:solidFill>
              </a:rPr>
              <a:t>Despite popular belief </a:t>
            </a:r>
            <a:endParaRPr sz="19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does not own a </a:t>
            </a:r>
            <a:r>
              <a:rPr b="1" lang="en-GB" sz="1900">
                <a:solidFill>
                  <a:schemeClr val="l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staff</a:t>
            </a:r>
            <a:endParaRPr b="1" sz="1900">
              <a:solidFill>
                <a:schemeClr val="lt1"/>
              </a:solidFill>
              <a:highlight>
                <a:schemeClr val="accen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"/>
              <a:buChar char="●"/>
            </a:pPr>
            <a:r>
              <a:rPr b="1" lang="en-GB" sz="1900">
                <a:solidFill>
                  <a:schemeClr val="lt1"/>
                </a:solidFill>
                <a:highlight>
                  <a:schemeClr val="lt2"/>
                </a:highlight>
                <a:latin typeface="Poppins"/>
                <a:ea typeface="Poppins"/>
                <a:cs typeface="Poppins"/>
                <a:sym typeface="Poppins"/>
              </a:rPr>
              <a:t>Cypress</a:t>
            </a:r>
            <a:r>
              <a:rPr b="1" lang="en-GB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sz="1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</a:rPr>
              <a:t>Did you mean </a:t>
            </a:r>
            <a:r>
              <a:rPr b="1" lang="en-GB" sz="1900">
                <a:solidFill>
                  <a:schemeClr val="lt1"/>
                </a:solidFill>
                <a:highlight>
                  <a:schemeClr val="accent5"/>
                </a:highlight>
                <a:latin typeface="Poppins"/>
                <a:ea typeface="Poppins"/>
                <a:cs typeface="Poppins"/>
                <a:sym typeface="Poppins"/>
              </a:rPr>
              <a:t>Cypress Hill</a:t>
            </a:r>
            <a:r>
              <a:rPr lang="en-GB" sz="1900">
                <a:solidFill>
                  <a:schemeClr val="lt1"/>
                </a:solidFill>
              </a:rPr>
              <a:t>?</a:t>
            </a:r>
            <a:endParaRPr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-GB" sz="1900">
                <a:solidFill>
                  <a:schemeClr val="lt1"/>
                </a:solidFill>
              </a:rPr>
              <a:t>Know how to turn </a:t>
            </a:r>
            <a:r>
              <a:rPr b="1" lang="en-GB" sz="1900">
                <a:solidFill>
                  <a:schemeClr val="lt1"/>
                </a:solidFill>
                <a:highlight>
                  <a:schemeClr val="accent6"/>
                </a:highlight>
                <a:latin typeface="Poppins"/>
                <a:ea typeface="Poppins"/>
                <a:cs typeface="Poppins"/>
                <a:sym typeface="Poppins"/>
              </a:rPr>
              <a:t>Playwrong</a:t>
            </a:r>
            <a:r>
              <a:rPr b="1" lang="en-GB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GB" sz="1900">
                <a:solidFill>
                  <a:schemeClr val="lt1"/>
                </a:solidFill>
              </a:rPr>
              <a:t>into </a:t>
            </a:r>
            <a:r>
              <a:rPr b="1" lang="en-GB" sz="1900">
                <a:solidFill>
                  <a:schemeClr val="lt1"/>
                </a:solidFill>
                <a:highlight>
                  <a:schemeClr val="accent2"/>
                </a:highlight>
                <a:latin typeface="Poppins"/>
                <a:ea typeface="Poppins"/>
                <a:cs typeface="Poppins"/>
                <a:sym typeface="Poppins"/>
              </a:rPr>
              <a:t>Playwright</a:t>
            </a:r>
            <a:endParaRPr b="1" sz="1900">
              <a:solidFill>
                <a:schemeClr val="lt1"/>
              </a:solidFill>
              <a:highlight>
                <a:schemeClr val="accent2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64" name="Google Shape;164;p34"/>
          <p:cNvSpPr/>
          <p:nvPr/>
        </p:nvSpPr>
        <p:spPr>
          <a:xfrm>
            <a:off x="6169875" y="3498975"/>
            <a:ext cx="944700" cy="19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" name="Google Shape;165;p34"/>
          <p:cNvGrpSpPr/>
          <p:nvPr/>
        </p:nvGrpSpPr>
        <p:grpSpPr>
          <a:xfrm>
            <a:off x="358281" y="3445970"/>
            <a:ext cx="244011" cy="231114"/>
            <a:chOff x="1190625" y="238125"/>
            <a:chExt cx="5158800" cy="5158800"/>
          </a:xfrm>
        </p:grpSpPr>
        <p:sp>
          <p:nvSpPr>
            <p:cNvPr id="166" name="Google Shape;166;p34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4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34"/>
          <p:cNvSpPr/>
          <p:nvPr/>
        </p:nvSpPr>
        <p:spPr>
          <a:xfrm>
            <a:off x="5883350" y="598275"/>
            <a:ext cx="2120400" cy="2143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4"/>
          <p:cNvSpPr/>
          <p:nvPr/>
        </p:nvSpPr>
        <p:spPr>
          <a:xfrm>
            <a:off x="6193050" y="2918400"/>
            <a:ext cx="1016700" cy="26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oppins"/>
                <a:ea typeface="Poppins"/>
                <a:cs typeface="Poppins"/>
                <a:sym typeface="Poppins"/>
              </a:rPr>
              <a:t>Bogdan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" name="Google Shape;170;p34"/>
          <p:cNvSpPr/>
          <p:nvPr/>
        </p:nvSpPr>
        <p:spPr>
          <a:xfrm>
            <a:off x="5794850" y="550275"/>
            <a:ext cx="2311500" cy="219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4"/>
          <p:cNvSpPr/>
          <p:nvPr/>
        </p:nvSpPr>
        <p:spPr>
          <a:xfrm>
            <a:off x="6193050" y="3429225"/>
            <a:ext cx="1016700" cy="26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oppins"/>
                <a:ea typeface="Poppins"/>
                <a:cs typeface="Poppins"/>
                <a:sym typeface="Poppins"/>
              </a:rPr>
              <a:t>Bashev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p34"/>
          <p:cNvSpPr txBox="1"/>
          <p:nvPr/>
        </p:nvSpPr>
        <p:spPr>
          <a:xfrm>
            <a:off x="5800550" y="2460775"/>
            <a:ext cx="2311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Staff Quality Engineer</a:t>
            </a:r>
            <a:endParaRPr b="1" sz="1500">
              <a:solidFill>
                <a:srgbClr val="11615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375" y="550275"/>
            <a:ext cx="1263849" cy="1579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4"/>
          <p:cNvSpPr/>
          <p:nvPr/>
        </p:nvSpPr>
        <p:spPr>
          <a:xfrm>
            <a:off x="5768050" y="537925"/>
            <a:ext cx="564000" cy="8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5" name="Google Shape;175;p34"/>
          <p:cNvGrpSpPr/>
          <p:nvPr/>
        </p:nvGrpSpPr>
        <p:grpSpPr>
          <a:xfrm>
            <a:off x="7794752" y="114675"/>
            <a:ext cx="1146678" cy="310654"/>
            <a:chOff x="238125" y="1890375"/>
            <a:chExt cx="7122225" cy="1929525"/>
          </a:xfrm>
        </p:grpSpPr>
        <p:sp>
          <p:nvSpPr>
            <p:cNvPr id="176" name="Google Shape;176;p34"/>
            <p:cNvSpPr/>
            <p:nvPr/>
          </p:nvSpPr>
          <p:spPr>
            <a:xfrm>
              <a:off x="238125" y="2667950"/>
              <a:ext cx="1185550" cy="1125700"/>
            </a:xfrm>
            <a:custGeom>
              <a:rect b="b" l="l" r="r" t="t"/>
              <a:pathLst>
                <a:path extrusionOk="0" h="45028" w="47422">
                  <a:moveTo>
                    <a:pt x="0" y="0"/>
                  </a:moveTo>
                  <a:lnTo>
                    <a:pt x="18020" y="45028"/>
                  </a:lnTo>
                  <a:lnTo>
                    <a:pt x="30327" y="45028"/>
                  </a:lnTo>
                  <a:lnTo>
                    <a:pt x="47422" y="0"/>
                  </a:lnTo>
                  <a:lnTo>
                    <a:pt x="34527" y="0"/>
                  </a:lnTo>
                  <a:cubicBezTo>
                    <a:pt x="27176" y="21275"/>
                    <a:pt x="25118" y="28080"/>
                    <a:pt x="24257" y="33750"/>
                  </a:cubicBezTo>
                  <a:cubicBezTo>
                    <a:pt x="23249" y="28668"/>
                    <a:pt x="20939" y="21695"/>
                    <a:pt x="13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1427325" y="2644325"/>
              <a:ext cx="1166675" cy="1170850"/>
            </a:xfrm>
            <a:custGeom>
              <a:rect b="b" l="l" r="r" t="t"/>
              <a:pathLst>
                <a:path extrusionOk="0" h="46834" w="46667">
                  <a:moveTo>
                    <a:pt x="23082" y="9808"/>
                  </a:moveTo>
                  <a:cubicBezTo>
                    <a:pt x="29151" y="9808"/>
                    <a:pt x="33499" y="13525"/>
                    <a:pt x="33751" y="18776"/>
                  </a:cubicBezTo>
                  <a:lnTo>
                    <a:pt x="12056" y="18776"/>
                  </a:lnTo>
                  <a:cubicBezTo>
                    <a:pt x="12476" y="13525"/>
                    <a:pt x="17012" y="9808"/>
                    <a:pt x="23082" y="9808"/>
                  </a:cubicBezTo>
                  <a:close/>
                  <a:moveTo>
                    <a:pt x="23082" y="0"/>
                  </a:moveTo>
                  <a:cubicBezTo>
                    <a:pt x="9578" y="0"/>
                    <a:pt x="1" y="10081"/>
                    <a:pt x="1" y="23585"/>
                  </a:cubicBezTo>
                  <a:cubicBezTo>
                    <a:pt x="1" y="37530"/>
                    <a:pt x="9914" y="46834"/>
                    <a:pt x="23754" y="46834"/>
                  </a:cubicBezTo>
                  <a:cubicBezTo>
                    <a:pt x="32554" y="46834"/>
                    <a:pt x="40072" y="42235"/>
                    <a:pt x="43643" y="35682"/>
                  </a:cubicBezTo>
                  <a:lnTo>
                    <a:pt x="34612" y="30747"/>
                  </a:lnTo>
                  <a:cubicBezTo>
                    <a:pt x="32827" y="34275"/>
                    <a:pt x="29151" y="36774"/>
                    <a:pt x="23838" y="36774"/>
                  </a:cubicBezTo>
                  <a:cubicBezTo>
                    <a:pt x="17600" y="36774"/>
                    <a:pt x="12728" y="32805"/>
                    <a:pt x="12140" y="27302"/>
                  </a:cubicBezTo>
                  <a:lnTo>
                    <a:pt x="46058" y="27302"/>
                  </a:lnTo>
                  <a:cubicBezTo>
                    <a:pt x="46667" y="9220"/>
                    <a:pt x="36670" y="0"/>
                    <a:pt x="230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3492850" y="2667950"/>
              <a:ext cx="303500" cy="1125700"/>
            </a:xfrm>
            <a:custGeom>
              <a:rect b="b" l="l" r="r" t="t"/>
              <a:pathLst>
                <a:path extrusionOk="0" h="45028" w="12140">
                  <a:moveTo>
                    <a:pt x="1" y="0"/>
                  </a:moveTo>
                  <a:lnTo>
                    <a:pt x="1" y="45028"/>
                  </a:lnTo>
                  <a:lnTo>
                    <a:pt x="12140" y="45028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3932850" y="2162325"/>
              <a:ext cx="1472250" cy="1631325"/>
            </a:xfrm>
            <a:custGeom>
              <a:rect b="b" l="l" r="r" t="t"/>
              <a:pathLst>
                <a:path extrusionOk="0" h="65253" w="58890">
                  <a:moveTo>
                    <a:pt x="21380" y="1"/>
                  </a:moveTo>
                  <a:cubicBezTo>
                    <a:pt x="13337" y="1"/>
                    <a:pt x="5314" y="4306"/>
                    <a:pt x="5314" y="17033"/>
                  </a:cubicBezTo>
                  <a:lnTo>
                    <a:pt x="5314" y="20225"/>
                  </a:lnTo>
                  <a:lnTo>
                    <a:pt x="0" y="20225"/>
                  </a:lnTo>
                  <a:lnTo>
                    <a:pt x="0" y="29781"/>
                  </a:lnTo>
                  <a:lnTo>
                    <a:pt x="5314" y="29781"/>
                  </a:lnTo>
                  <a:lnTo>
                    <a:pt x="5314" y="65253"/>
                  </a:lnTo>
                  <a:lnTo>
                    <a:pt x="17432" y="65253"/>
                  </a:lnTo>
                  <a:lnTo>
                    <a:pt x="17432" y="29781"/>
                  </a:lnTo>
                  <a:lnTo>
                    <a:pt x="35136" y="29781"/>
                  </a:lnTo>
                  <a:lnTo>
                    <a:pt x="35136" y="65253"/>
                  </a:lnTo>
                  <a:lnTo>
                    <a:pt x="47275" y="65253"/>
                  </a:lnTo>
                  <a:lnTo>
                    <a:pt x="47275" y="29781"/>
                  </a:lnTo>
                  <a:lnTo>
                    <a:pt x="58889" y="29781"/>
                  </a:lnTo>
                  <a:lnTo>
                    <a:pt x="58889" y="20225"/>
                  </a:lnTo>
                  <a:lnTo>
                    <a:pt x="47275" y="20225"/>
                  </a:lnTo>
                  <a:lnTo>
                    <a:pt x="47275" y="18755"/>
                  </a:lnTo>
                  <a:cubicBezTo>
                    <a:pt x="46582" y="12308"/>
                    <a:pt x="49145" y="10229"/>
                    <a:pt x="53513" y="10229"/>
                  </a:cubicBezTo>
                  <a:cubicBezTo>
                    <a:pt x="55130" y="10229"/>
                    <a:pt x="56999" y="10502"/>
                    <a:pt x="58889" y="11006"/>
                  </a:cubicBezTo>
                  <a:lnTo>
                    <a:pt x="58889" y="1198"/>
                  </a:lnTo>
                  <a:cubicBezTo>
                    <a:pt x="56831" y="505"/>
                    <a:pt x="54017" y="1"/>
                    <a:pt x="51203" y="1"/>
                  </a:cubicBezTo>
                  <a:cubicBezTo>
                    <a:pt x="43159" y="1"/>
                    <a:pt x="35136" y="4306"/>
                    <a:pt x="35136" y="17033"/>
                  </a:cubicBezTo>
                  <a:lnTo>
                    <a:pt x="35136" y="20225"/>
                  </a:lnTo>
                  <a:lnTo>
                    <a:pt x="17432" y="20225"/>
                  </a:lnTo>
                  <a:lnTo>
                    <a:pt x="17432" y="18755"/>
                  </a:lnTo>
                  <a:cubicBezTo>
                    <a:pt x="16760" y="12308"/>
                    <a:pt x="19322" y="10229"/>
                    <a:pt x="23669" y="10229"/>
                  </a:cubicBezTo>
                  <a:cubicBezTo>
                    <a:pt x="25308" y="10229"/>
                    <a:pt x="27177" y="10502"/>
                    <a:pt x="29067" y="11006"/>
                  </a:cubicBezTo>
                  <a:lnTo>
                    <a:pt x="29067" y="1198"/>
                  </a:lnTo>
                  <a:cubicBezTo>
                    <a:pt x="27009" y="505"/>
                    <a:pt x="24194" y="1"/>
                    <a:pt x="213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2735750" y="2654825"/>
              <a:ext cx="639000" cy="1138825"/>
            </a:xfrm>
            <a:custGeom>
              <a:rect b="b" l="l" r="r" t="t"/>
              <a:pathLst>
                <a:path extrusionOk="0" h="45553" w="25560">
                  <a:moveTo>
                    <a:pt x="25560" y="0"/>
                  </a:moveTo>
                  <a:cubicBezTo>
                    <a:pt x="17159" y="861"/>
                    <a:pt x="11887" y="5734"/>
                    <a:pt x="11887" y="14323"/>
                  </a:cubicBezTo>
                  <a:lnTo>
                    <a:pt x="11887" y="12559"/>
                  </a:lnTo>
                  <a:lnTo>
                    <a:pt x="10564" y="525"/>
                  </a:lnTo>
                  <a:lnTo>
                    <a:pt x="0" y="525"/>
                  </a:lnTo>
                  <a:lnTo>
                    <a:pt x="0" y="45553"/>
                  </a:lnTo>
                  <a:lnTo>
                    <a:pt x="11887" y="45553"/>
                  </a:lnTo>
                  <a:lnTo>
                    <a:pt x="11887" y="27302"/>
                  </a:lnTo>
                  <a:cubicBezTo>
                    <a:pt x="11887" y="17789"/>
                    <a:pt x="18398" y="11887"/>
                    <a:pt x="25560" y="11887"/>
                  </a:cubicBezTo>
                  <a:lnTo>
                    <a:pt x="25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3490750" y="2261050"/>
              <a:ext cx="308225" cy="245200"/>
            </a:xfrm>
            <a:custGeom>
              <a:rect b="b" l="l" r="r" t="t"/>
              <a:pathLst>
                <a:path extrusionOk="0" h="9808" w="12329">
                  <a:moveTo>
                    <a:pt x="1" y="0"/>
                  </a:moveTo>
                  <a:lnTo>
                    <a:pt x="1" y="9808"/>
                  </a:lnTo>
                  <a:lnTo>
                    <a:pt x="12329" y="9808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6743925" y="1890375"/>
              <a:ext cx="616425" cy="1527875"/>
            </a:xfrm>
            <a:custGeom>
              <a:rect b="b" l="l" r="r" t="t"/>
              <a:pathLst>
                <a:path extrusionOk="0" h="61115" w="24657">
                  <a:moveTo>
                    <a:pt x="24657" y="0"/>
                  </a:moveTo>
                  <a:cubicBezTo>
                    <a:pt x="9137" y="2730"/>
                    <a:pt x="1" y="12622"/>
                    <a:pt x="1" y="30704"/>
                  </a:cubicBezTo>
                  <a:lnTo>
                    <a:pt x="1" y="61115"/>
                  </a:lnTo>
                  <a:lnTo>
                    <a:pt x="106" y="61115"/>
                  </a:lnTo>
                  <a:cubicBezTo>
                    <a:pt x="2143" y="45742"/>
                    <a:pt x="11153" y="35724"/>
                    <a:pt x="24657" y="30935"/>
                  </a:cubicBezTo>
                  <a:lnTo>
                    <a:pt x="24657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6020425" y="2293075"/>
              <a:ext cx="615900" cy="1526825"/>
            </a:xfrm>
            <a:custGeom>
              <a:rect b="b" l="l" r="r" t="t"/>
              <a:pathLst>
                <a:path extrusionOk="0" h="61073" w="24636">
                  <a:moveTo>
                    <a:pt x="0" y="0"/>
                  </a:moveTo>
                  <a:lnTo>
                    <a:pt x="0" y="40596"/>
                  </a:lnTo>
                  <a:lnTo>
                    <a:pt x="24636" y="61073"/>
                  </a:lnTo>
                  <a:lnTo>
                    <a:pt x="24636" y="2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E6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" name="Google Shape;184;p34"/>
          <p:cNvGrpSpPr/>
          <p:nvPr/>
        </p:nvGrpSpPr>
        <p:grpSpPr>
          <a:xfrm>
            <a:off x="358281" y="2628258"/>
            <a:ext cx="244011" cy="231114"/>
            <a:chOff x="1190625" y="238125"/>
            <a:chExt cx="5158800" cy="5158800"/>
          </a:xfrm>
        </p:grpSpPr>
        <p:sp>
          <p:nvSpPr>
            <p:cNvPr id="185" name="Google Shape;185;p34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" name="Google Shape;187;p34"/>
          <p:cNvGrpSpPr/>
          <p:nvPr/>
        </p:nvGrpSpPr>
        <p:grpSpPr>
          <a:xfrm>
            <a:off x="358281" y="1738733"/>
            <a:ext cx="244011" cy="231114"/>
            <a:chOff x="1190625" y="238125"/>
            <a:chExt cx="5158800" cy="5158800"/>
          </a:xfrm>
        </p:grpSpPr>
        <p:sp>
          <p:nvSpPr>
            <p:cNvPr id="188" name="Google Shape;188;p34"/>
            <p:cNvSpPr/>
            <p:nvPr/>
          </p:nvSpPr>
          <p:spPr>
            <a:xfrm>
              <a:off x="1190625" y="238125"/>
              <a:ext cx="5158800" cy="5158800"/>
            </a:xfrm>
            <a:custGeom>
              <a:rect b="b" l="l" r="r" t="t"/>
              <a:pathLst>
                <a:path extrusionOk="0" h="206352" w="206352">
                  <a:moveTo>
                    <a:pt x="103176" y="0"/>
                  </a:moveTo>
                  <a:cubicBezTo>
                    <a:pt x="46223" y="0"/>
                    <a:pt x="0" y="46223"/>
                    <a:pt x="0" y="103176"/>
                  </a:cubicBezTo>
                  <a:cubicBezTo>
                    <a:pt x="0" y="160129"/>
                    <a:pt x="46223" y="206352"/>
                    <a:pt x="103176" y="206352"/>
                  </a:cubicBezTo>
                  <a:cubicBezTo>
                    <a:pt x="160129" y="206352"/>
                    <a:pt x="206352" y="160129"/>
                    <a:pt x="206352" y="103176"/>
                  </a:cubicBezTo>
                  <a:cubicBezTo>
                    <a:pt x="206352" y="46223"/>
                    <a:pt x="160129" y="0"/>
                    <a:pt x="103176" y="0"/>
                  </a:cubicBezTo>
                  <a:close/>
                </a:path>
              </a:pathLst>
            </a:custGeom>
            <a:solidFill>
              <a:srgbClr val="14E5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2206900" y="1734150"/>
              <a:ext cx="3221675" cy="2275050"/>
            </a:xfrm>
            <a:custGeom>
              <a:rect b="b" l="l" r="r" t="t"/>
              <a:pathLst>
                <a:path extrusionOk="0" h="91002" w="128867">
                  <a:moveTo>
                    <a:pt x="119994" y="1"/>
                  </a:moveTo>
                  <a:lnTo>
                    <a:pt x="44472" y="73087"/>
                  </a:lnTo>
                  <a:lnTo>
                    <a:pt x="8977" y="38692"/>
                  </a:lnTo>
                  <a:lnTo>
                    <a:pt x="0" y="47978"/>
                  </a:lnTo>
                  <a:lnTo>
                    <a:pt x="40032" y="86669"/>
                  </a:lnTo>
                  <a:lnTo>
                    <a:pt x="44469" y="91002"/>
                  </a:lnTo>
                  <a:lnTo>
                    <a:pt x="48906" y="86669"/>
                  </a:lnTo>
                  <a:lnTo>
                    <a:pt x="128867" y="9287"/>
                  </a:lnTo>
                  <a:lnTo>
                    <a:pt x="119994" y="1"/>
                  </a:lnTo>
                  <a:close/>
                </a:path>
              </a:pathLst>
            </a:custGeom>
            <a:solidFill>
              <a:srgbClr val="032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3282C"/>
      </a:dk1>
      <a:lt1>
        <a:srgbClr val="11615C"/>
      </a:lt1>
      <a:dk2>
        <a:srgbClr val="D4FAED"/>
      </a:dk2>
      <a:lt2>
        <a:srgbClr val="14E5C5"/>
      </a:lt2>
      <a:accent1>
        <a:srgbClr val="374515"/>
      </a:accent1>
      <a:accent2>
        <a:srgbClr val="CDFA86"/>
      </a:accent2>
      <a:accent3>
        <a:srgbClr val="F2F5EC"/>
      </a:accent3>
      <a:accent4>
        <a:srgbClr val="390810"/>
      </a:accent4>
      <a:accent5>
        <a:srgbClr val="392F45"/>
      </a:accent5>
      <a:accent6>
        <a:srgbClr val="F8E4E8"/>
      </a:accent6>
      <a:hlink>
        <a:srgbClr val="392F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3282C"/>
      </a:dk1>
      <a:lt1>
        <a:srgbClr val="11615C"/>
      </a:lt1>
      <a:dk2>
        <a:srgbClr val="D4FAED"/>
      </a:dk2>
      <a:lt2>
        <a:srgbClr val="9DC6E5"/>
      </a:lt2>
      <a:accent1>
        <a:srgbClr val="F0FFFA"/>
      </a:accent1>
      <a:accent2>
        <a:srgbClr val="CDFA86"/>
      </a:accent2>
      <a:accent3>
        <a:srgbClr val="F6F6F6"/>
      </a:accent3>
      <a:accent4>
        <a:srgbClr val="57000F"/>
      </a:accent4>
      <a:accent5>
        <a:srgbClr val="B9A9CB"/>
      </a:accent5>
      <a:accent6>
        <a:srgbClr val="F9E5EA"/>
      </a:accent6>
      <a:hlink>
        <a:srgbClr val="14E5C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